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2" r:id="rId2"/>
    <p:sldId id="259" r:id="rId3"/>
    <p:sldId id="274" r:id="rId4"/>
    <p:sldId id="258" r:id="rId5"/>
    <p:sldId id="275" r:id="rId6"/>
    <p:sldId id="271" r:id="rId7"/>
    <p:sldId id="257" r:id="rId8"/>
    <p:sldId id="260" r:id="rId9"/>
    <p:sldId id="268" r:id="rId10"/>
    <p:sldId id="269" r:id="rId11"/>
    <p:sldId id="270"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59"/>
  </p:normalViewPr>
  <p:slideViewPr>
    <p:cSldViewPr snapToGrid="0">
      <p:cViewPr varScale="1">
        <p:scale>
          <a:sx n="71" d="100"/>
          <a:sy n="71" d="100"/>
        </p:scale>
        <p:origin x="168"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360580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2344405-67FE-074F-A9A1-BB9F608F0308}"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8161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352011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354442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427983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344405-67FE-074F-A9A1-BB9F608F0308}"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87164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344405-67FE-074F-A9A1-BB9F608F0308}" type="datetimeFigureOut">
              <a:rPr lang="en-US" smtClean="0"/>
              <a:t>1/4/24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341935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5487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55488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52969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2344405-67FE-074F-A9A1-BB9F608F0308}"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7835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2344405-67FE-074F-A9A1-BB9F608F0308}"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230975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2344405-67FE-074F-A9A1-BB9F608F0308}"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75302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2344405-67FE-074F-A9A1-BB9F608F0308}"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19323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405-67FE-074F-A9A1-BB9F608F0308}"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54891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2344405-67FE-074F-A9A1-BB9F608F0308}"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7205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2344405-67FE-074F-A9A1-BB9F608F0308}"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7A656-4A40-8B40-9C5F-975711F508BD}" type="slidenum">
              <a:rPr lang="en-US" smtClean="0"/>
              <a:t>‹#›</a:t>
            </a:fld>
            <a:endParaRPr lang="en-US"/>
          </a:p>
        </p:txBody>
      </p:sp>
    </p:spTree>
    <p:extLst>
      <p:ext uri="{BB962C8B-B14F-4D97-AF65-F5344CB8AC3E}">
        <p14:creationId xmlns:p14="http://schemas.microsoft.com/office/powerpoint/2010/main" val="182068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2344405-67FE-074F-A9A1-BB9F608F0308}" type="datetimeFigureOut">
              <a:rPr lang="en-US" smtClean="0"/>
              <a:t>1/4/24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4C7A656-4A40-8B40-9C5F-975711F508BD}" type="slidenum">
              <a:rPr lang="en-US" smtClean="0"/>
              <a:t>‹#›</a:t>
            </a:fld>
            <a:endParaRPr lang="en-US"/>
          </a:p>
        </p:txBody>
      </p:sp>
    </p:spTree>
    <p:extLst>
      <p:ext uri="{BB962C8B-B14F-4D97-AF65-F5344CB8AC3E}">
        <p14:creationId xmlns:p14="http://schemas.microsoft.com/office/powerpoint/2010/main" val="509205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05FB3-B1F9-F6D1-123E-27A2D168F4EA}"/>
              </a:ext>
            </a:extLst>
          </p:cNvPr>
          <p:cNvSpPr>
            <a:spLocks noGrp="1"/>
          </p:cNvSpPr>
          <p:nvPr>
            <p:ph type="ctrTitle"/>
          </p:nvPr>
        </p:nvSpPr>
        <p:spPr>
          <a:xfrm>
            <a:off x="1154955" y="1090423"/>
            <a:ext cx="8825658" cy="1980393"/>
          </a:xfrm>
        </p:spPr>
        <p:txBody>
          <a:bodyPr/>
          <a:lstStyle/>
          <a:p>
            <a:pPr algn="ctr"/>
            <a:r>
              <a:rPr lang="en-US" dirty="0"/>
              <a:t>JOURNAL CLUB PRESENTATION 1.12024</a:t>
            </a:r>
          </a:p>
        </p:txBody>
      </p:sp>
      <p:sp>
        <p:nvSpPr>
          <p:cNvPr id="5" name="Subtitle 4">
            <a:extLst>
              <a:ext uri="{FF2B5EF4-FFF2-40B4-BE49-F238E27FC236}">
                <a16:creationId xmlns:a16="http://schemas.microsoft.com/office/drawing/2014/main" id="{BE958C98-3A07-6821-339B-ED2E5798CBE8}"/>
              </a:ext>
            </a:extLst>
          </p:cNvPr>
          <p:cNvSpPr>
            <a:spLocks noGrp="1"/>
          </p:cNvSpPr>
          <p:nvPr>
            <p:ph type="subTitle" idx="1"/>
          </p:nvPr>
        </p:nvSpPr>
        <p:spPr>
          <a:xfrm>
            <a:off x="1154955" y="4011302"/>
            <a:ext cx="8825658" cy="1756275"/>
          </a:xfrm>
          <a:solidFill>
            <a:schemeClr val="bg1"/>
          </a:solidFill>
        </p:spPr>
        <p:txBody>
          <a:bodyPr/>
          <a:lstStyle/>
          <a:p>
            <a:r>
              <a:rPr lang="en-US" b="1" dirty="0"/>
              <a:t>1</a:t>
            </a:r>
            <a:r>
              <a:rPr lang="en-US" b="1" baseline="30000" dirty="0"/>
              <a:t>st</a:t>
            </a:r>
            <a:r>
              <a:rPr lang="en-US" b="1" dirty="0"/>
              <a:t> year presenter – </a:t>
            </a:r>
            <a:r>
              <a:rPr lang="en-US" b="1" dirty="0" err="1"/>
              <a:t>dr</a:t>
            </a:r>
            <a:r>
              <a:rPr lang="en-US" b="1" dirty="0"/>
              <a:t> </a:t>
            </a:r>
            <a:r>
              <a:rPr lang="en-US" b="1" dirty="0" err="1"/>
              <a:t>yahya</a:t>
            </a:r>
            <a:endParaRPr lang="en-US" b="1" dirty="0"/>
          </a:p>
          <a:p>
            <a:r>
              <a:rPr lang="en-US" b="1" dirty="0"/>
              <a:t>2nd year presenter – </a:t>
            </a:r>
            <a:r>
              <a:rPr lang="en-US" b="1" dirty="0" err="1"/>
              <a:t>dr</a:t>
            </a:r>
            <a:r>
              <a:rPr lang="en-US" b="1" dirty="0"/>
              <a:t> </a:t>
            </a:r>
            <a:r>
              <a:rPr lang="en-US" b="1" dirty="0" err="1"/>
              <a:t>vrshni</a:t>
            </a:r>
            <a:endParaRPr lang="en-US" b="1" dirty="0"/>
          </a:p>
          <a:p>
            <a:r>
              <a:rPr lang="en-US" b="1" dirty="0"/>
              <a:t>Registrar IN CHARGE – </a:t>
            </a:r>
            <a:r>
              <a:rPr lang="en-US" b="1" dirty="0" err="1"/>
              <a:t>dr</a:t>
            </a:r>
            <a:r>
              <a:rPr lang="en-US" b="1" dirty="0"/>
              <a:t> cheong kw</a:t>
            </a:r>
          </a:p>
          <a:p>
            <a:r>
              <a:rPr lang="en-US" b="1" dirty="0"/>
              <a:t>Lecturer in charge – </a:t>
            </a:r>
            <a:r>
              <a:rPr lang="en-US" b="1" dirty="0" err="1"/>
              <a:t>dr</a:t>
            </a:r>
            <a:r>
              <a:rPr lang="en-US" b="1" dirty="0"/>
              <a:t> Othman </a:t>
            </a:r>
            <a:r>
              <a:rPr lang="en-US" b="1" dirty="0" err="1"/>
              <a:t>puteh</a:t>
            </a:r>
            <a:endParaRPr lang="en-US" b="1" dirty="0"/>
          </a:p>
        </p:txBody>
      </p:sp>
    </p:spTree>
    <p:extLst>
      <p:ext uri="{BB962C8B-B14F-4D97-AF65-F5344CB8AC3E}">
        <p14:creationId xmlns:p14="http://schemas.microsoft.com/office/powerpoint/2010/main" val="213933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70C3-B378-E7F4-86BA-CB1B3ECD593E}"/>
              </a:ext>
            </a:extLst>
          </p:cNvPr>
          <p:cNvSpPr>
            <a:spLocks noGrp="1"/>
          </p:cNvSpPr>
          <p:nvPr>
            <p:ph type="title"/>
          </p:nvPr>
        </p:nvSpPr>
        <p:spPr>
          <a:xfrm>
            <a:off x="1004047" y="663388"/>
            <a:ext cx="10022541" cy="1237130"/>
          </a:xfrm>
        </p:spPr>
        <p:txBody>
          <a:bodyPr/>
          <a:lstStyle/>
          <a:p>
            <a:r>
              <a:rPr lang="en-US" dirty="0"/>
              <a:t>QUALITY ASSESSMENT, HETEROGENEITY &amp; PUBLICATION BIAS </a:t>
            </a:r>
          </a:p>
        </p:txBody>
      </p:sp>
      <p:sp>
        <p:nvSpPr>
          <p:cNvPr id="3" name="Content Placeholder 2">
            <a:extLst>
              <a:ext uri="{FF2B5EF4-FFF2-40B4-BE49-F238E27FC236}">
                <a16:creationId xmlns:a16="http://schemas.microsoft.com/office/drawing/2014/main" id="{07401FC5-9BC4-FC05-9877-C12011B1277E}"/>
              </a:ext>
            </a:extLst>
          </p:cNvPr>
          <p:cNvSpPr>
            <a:spLocks noGrp="1"/>
          </p:cNvSpPr>
          <p:nvPr>
            <p:ph idx="1"/>
          </p:nvPr>
        </p:nvSpPr>
        <p:spPr>
          <a:xfrm>
            <a:off x="591672" y="2538792"/>
            <a:ext cx="11062446" cy="3481008"/>
          </a:xfrm>
        </p:spPr>
        <p:txBody>
          <a:bodyPr>
            <a:normAutofit/>
          </a:bodyPr>
          <a:lstStyle/>
          <a:p>
            <a:r>
              <a:rPr lang="en-US" dirty="0"/>
              <a:t>Majority of the studies had high quality with a low risk of bias except one study which had high risk of bias and high concern of applicability for the index test since the threshold for the apparent diffusion coefficient (ADC) value to differentiate treatment response was not pre-specific. </a:t>
            </a:r>
          </a:p>
          <a:p>
            <a:endParaRPr lang="en-US" dirty="0"/>
          </a:p>
          <a:p>
            <a:r>
              <a:rPr lang="en-US" dirty="0"/>
              <a:t>Another study had an unclear risk of bias and concern of applicability for the index test since it did not indicate whether the WB-MRI was interpreted without knowledge of the results of the reference standard.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5679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93A3-A0B7-0AC7-D24E-BBACD6C027F5}"/>
              </a:ext>
            </a:extLst>
          </p:cNvPr>
          <p:cNvSpPr>
            <a:spLocks noGrp="1"/>
          </p:cNvSpPr>
          <p:nvPr>
            <p:ph type="title"/>
          </p:nvPr>
        </p:nvSpPr>
        <p:spPr>
          <a:xfrm>
            <a:off x="484094" y="354112"/>
            <a:ext cx="11223812" cy="2733476"/>
          </a:xfrm>
          <a:solidFill>
            <a:schemeClr val="bg1">
              <a:alpha val="71000"/>
            </a:schemeClr>
          </a:solidFill>
        </p:spPr>
        <p:txBody>
          <a:bodyPr/>
          <a:lstStyle/>
          <a:p>
            <a:r>
              <a:rPr lang="en-US" dirty="0">
                <a:solidFill>
                  <a:schemeClr val="tx1"/>
                </a:solidFill>
              </a:rPr>
              <a:t>Whole-Body MRI Versus PET/CT for Cancer Treatment Response Assessment and Contrast-Enhanced Versus Non Contrast-Enhanced Whole-Body MRI for Lymphoma Treatment Response Assessment</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99682465-E1B7-B483-AF4E-DC063EB07FC4}"/>
              </a:ext>
            </a:extLst>
          </p:cNvPr>
          <p:cNvSpPr>
            <a:spLocks noGrp="1"/>
          </p:cNvSpPr>
          <p:nvPr>
            <p:ph idx="1"/>
          </p:nvPr>
        </p:nvSpPr>
        <p:spPr>
          <a:xfrm>
            <a:off x="484094" y="3087588"/>
            <a:ext cx="11223812" cy="3416300"/>
          </a:xfrm>
        </p:spPr>
        <p:txBody>
          <a:bodyPr/>
          <a:lstStyle/>
          <a:p>
            <a:r>
              <a:rPr lang="en-US" dirty="0"/>
              <a:t>6 studies were chosen for the comparison of diagnostic performance between WB-MRI and PET/CT for cancer treatment assessment.  There were no significant difference either for sensitivity or specificity.</a:t>
            </a:r>
          </a:p>
          <a:p>
            <a:endParaRPr lang="en-US" dirty="0"/>
          </a:p>
          <a:p>
            <a:r>
              <a:rPr lang="en-US" dirty="0"/>
              <a:t>For treatment assessment of lymphoma, contrast-enhanced WB-MRI was applied in 2 studies and rest 4 studies conducted without contrast-enhanced sequences. </a:t>
            </a:r>
          </a:p>
          <a:p>
            <a:endParaRPr lang="en-US" dirty="0"/>
          </a:p>
          <a:p>
            <a:r>
              <a:rPr lang="en-US" dirty="0"/>
              <a:t>Contrast-enhanced WB-MRI had higher sensitivity but similar specificity for lymphoma treatment assessment as compared to non-enhanced WB-MRI.</a:t>
            </a:r>
          </a:p>
        </p:txBody>
      </p:sp>
    </p:spTree>
    <p:extLst>
      <p:ext uri="{BB962C8B-B14F-4D97-AF65-F5344CB8AC3E}">
        <p14:creationId xmlns:p14="http://schemas.microsoft.com/office/powerpoint/2010/main" val="96491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BB4D-DAA5-7CE5-B2EC-D1E4DF672F1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F8D47AF-CF66-FEC0-6985-523F16A06A1D}"/>
              </a:ext>
            </a:extLst>
          </p:cNvPr>
          <p:cNvSpPr>
            <a:spLocks noGrp="1"/>
          </p:cNvSpPr>
          <p:nvPr>
            <p:ph idx="1"/>
          </p:nvPr>
        </p:nvSpPr>
        <p:spPr>
          <a:xfrm>
            <a:off x="662152" y="2364828"/>
            <a:ext cx="10862441" cy="4256689"/>
          </a:xfrm>
        </p:spPr>
        <p:txBody>
          <a:bodyPr>
            <a:normAutofit/>
          </a:bodyPr>
          <a:lstStyle/>
          <a:p>
            <a:r>
              <a:rPr lang="en-US" dirty="0"/>
              <a:t>This is the first meta-analysis to evaluate the diagnostic performance of WB-MRI for hematological malignancies therapeutic response assessment.</a:t>
            </a:r>
          </a:p>
          <a:p>
            <a:endParaRPr lang="en-US" dirty="0"/>
          </a:p>
          <a:p>
            <a:r>
              <a:rPr lang="en-US" dirty="0"/>
              <a:t>WB-MRI had a relatively high sensitivity  and specificity for therapeutic response assessment in patients with lymphoma, multiple myeloma, and sarcoma. </a:t>
            </a:r>
          </a:p>
          <a:p>
            <a:endParaRPr lang="en-US" dirty="0"/>
          </a:p>
          <a:p>
            <a:r>
              <a:rPr lang="en-US" dirty="0"/>
              <a:t>Concordance rate of WB-MRI compared with the reference standard revealed a moderately high concordance rate of 78%.</a:t>
            </a:r>
          </a:p>
          <a:p>
            <a:endParaRPr lang="en-US" dirty="0"/>
          </a:p>
          <a:p>
            <a:r>
              <a:rPr lang="en-US" dirty="0"/>
              <a:t>These indicate that WB-MRI is an effective imaging modality for assessing treatment response in patients with lymphoma, multiple myeloma, and sarcoma.</a:t>
            </a:r>
          </a:p>
          <a:p>
            <a:endParaRPr lang="en-US" dirty="0"/>
          </a:p>
          <a:p>
            <a:endParaRPr lang="en-US" dirty="0"/>
          </a:p>
          <a:p>
            <a:endParaRPr lang="en-US" dirty="0"/>
          </a:p>
        </p:txBody>
      </p:sp>
    </p:spTree>
    <p:extLst>
      <p:ext uri="{BB962C8B-B14F-4D97-AF65-F5344CB8AC3E}">
        <p14:creationId xmlns:p14="http://schemas.microsoft.com/office/powerpoint/2010/main" val="256453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B118-E1AA-0B69-8EF8-0A2B39139F3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4EFB8D2-5F52-C108-92AE-4FBDBBAE96B6}"/>
              </a:ext>
            </a:extLst>
          </p:cNvPr>
          <p:cNvSpPr>
            <a:spLocks noGrp="1"/>
          </p:cNvSpPr>
          <p:nvPr>
            <p:ph idx="1"/>
          </p:nvPr>
        </p:nvSpPr>
        <p:spPr>
          <a:xfrm>
            <a:off x="614856" y="2380599"/>
            <a:ext cx="11146220" cy="4319749"/>
          </a:xfrm>
        </p:spPr>
        <p:txBody>
          <a:bodyPr>
            <a:normAutofit/>
          </a:bodyPr>
          <a:lstStyle/>
          <a:p>
            <a:r>
              <a:rPr lang="en-US" dirty="0"/>
              <a:t>Studies with WB-DWI showed a significantly higher sensitivity for cancer treatment assessment than those without. </a:t>
            </a:r>
          </a:p>
          <a:p>
            <a:endParaRPr lang="en-US" dirty="0"/>
          </a:p>
          <a:p>
            <a:r>
              <a:rPr lang="en-US" dirty="0"/>
              <a:t>DWI is a multipotent imaging modality for cancer diagnosis, staging, and treatment response assessment.</a:t>
            </a:r>
          </a:p>
          <a:p>
            <a:endParaRPr lang="en-US" dirty="0"/>
          </a:p>
          <a:p>
            <a:r>
              <a:rPr lang="en-US" dirty="0"/>
              <a:t>Additionally ADC helps identify non-responder lesions for Hodgkin lymphoma after a few courses of chemotherapy. </a:t>
            </a:r>
          </a:p>
          <a:p>
            <a:endParaRPr lang="en-US" dirty="0"/>
          </a:p>
          <a:p>
            <a:r>
              <a:rPr lang="en-US" dirty="0"/>
              <a:t>Increase of ADC value was due to loss of cellularity caused by effective treatment. Therefore, the adding of WB-DWI may increase the sensitivity for the assessment of cancer treatment response.</a:t>
            </a:r>
          </a:p>
          <a:p>
            <a:endParaRPr lang="en-US" dirty="0"/>
          </a:p>
          <a:p>
            <a:endParaRPr lang="en-US" dirty="0"/>
          </a:p>
        </p:txBody>
      </p:sp>
    </p:spTree>
    <p:extLst>
      <p:ext uri="{BB962C8B-B14F-4D97-AF65-F5344CB8AC3E}">
        <p14:creationId xmlns:p14="http://schemas.microsoft.com/office/powerpoint/2010/main" val="239805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1A3D-F741-8C54-7115-280E5649078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F0C2200-CD04-FC59-98DB-2868043FCDDB}"/>
              </a:ext>
            </a:extLst>
          </p:cNvPr>
          <p:cNvSpPr>
            <a:spLocks noGrp="1"/>
          </p:cNvSpPr>
          <p:nvPr>
            <p:ph idx="1"/>
          </p:nvPr>
        </p:nvSpPr>
        <p:spPr>
          <a:xfrm>
            <a:off x="536028" y="2380593"/>
            <a:ext cx="11225048" cy="3941379"/>
          </a:xfrm>
        </p:spPr>
        <p:txBody>
          <a:bodyPr/>
          <a:lstStyle/>
          <a:p>
            <a:r>
              <a:rPr lang="en-US" dirty="0"/>
              <a:t>Contrast-enhanced WB-MRI for assessment of lymphoma therapeutic response has increased sensitivity but similar specificity as compared to unenhanced WB-MRI.</a:t>
            </a:r>
          </a:p>
          <a:p>
            <a:endParaRPr lang="en-US" dirty="0"/>
          </a:p>
          <a:p>
            <a:r>
              <a:rPr lang="en-US" dirty="0"/>
              <a:t>Dynamic contrast-enhanced MRI improved the accuracy for detection of splenic involvement of Hodgkin lymphoma.</a:t>
            </a:r>
          </a:p>
          <a:p>
            <a:endParaRPr lang="en-US" dirty="0"/>
          </a:p>
          <a:p>
            <a:r>
              <a:rPr lang="en-US" dirty="0"/>
              <a:t>WB-MRI gaining attention in the field of pediatric oncology due to the following reasons:</a:t>
            </a:r>
          </a:p>
          <a:p>
            <a:pPr>
              <a:buAutoNum type="arabicPeriod"/>
            </a:pPr>
            <a:r>
              <a:rPr lang="en-US" dirty="0"/>
              <a:t>zero dose of ionizing radiation (particularly important as their organs are more radiosensitive)</a:t>
            </a:r>
          </a:p>
          <a:p>
            <a:pPr>
              <a:buAutoNum type="arabicPeriod"/>
            </a:pPr>
            <a:r>
              <a:rPr lang="en-US" dirty="0"/>
              <a:t>WB-MRI could provide high-quality imaging of the entire body within 1 h</a:t>
            </a:r>
          </a:p>
          <a:p>
            <a:endParaRPr lang="en-US" dirty="0"/>
          </a:p>
          <a:p>
            <a:endParaRPr lang="en-US" dirty="0"/>
          </a:p>
        </p:txBody>
      </p:sp>
    </p:spTree>
    <p:extLst>
      <p:ext uri="{BB962C8B-B14F-4D97-AF65-F5344CB8AC3E}">
        <p14:creationId xmlns:p14="http://schemas.microsoft.com/office/powerpoint/2010/main" val="217150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C168-9FB8-D0B8-2DB8-1DB610E0FEE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01B156F-9997-7603-B323-116F86412799}"/>
              </a:ext>
            </a:extLst>
          </p:cNvPr>
          <p:cNvSpPr>
            <a:spLocks noGrp="1"/>
          </p:cNvSpPr>
          <p:nvPr>
            <p:ph idx="1"/>
          </p:nvPr>
        </p:nvSpPr>
        <p:spPr>
          <a:xfrm>
            <a:off x="457200" y="2427894"/>
            <a:ext cx="11240814" cy="4114800"/>
          </a:xfrm>
        </p:spPr>
        <p:txBody>
          <a:bodyPr>
            <a:normAutofit/>
          </a:bodyPr>
          <a:lstStyle/>
          <a:p>
            <a:r>
              <a:rPr lang="en-US" dirty="0"/>
              <a:t>This meta-analysis shows that WB-MRI, especially combined with WB-DWI is a promising imaging tool for treatment response assessment in widely disseminated malignancies such as multiple myeloma, lymphoma, and sarcoma. </a:t>
            </a:r>
          </a:p>
          <a:p>
            <a:endParaRPr lang="en-US" dirty="0"/>
          </a:p>
          <a:p>
            <a:r>
              <a:rPr lang="en-US" dirty="0"/>
              <a:t>However there are some drawbacks to WB-MRI</a:t>
            </a:r>
          </a:p>
          <a:p>
            <a:pPr>
              <a:buFont typeface="+mj-lt"/>
              <a:buAutoNum type="arabicPeriod"/>
            </a:pPr>
            <a:r>
              <a:rPr lang="en-US" dirty="0"/>
              <a:t>quantitative assessment of treatment response beyond the mere size evaluation on WB-MRI is still challenging.</a:t>
            </a:r>
          </a:p>
          <a:p>
            <a:pPr>
              <a:buFont typeface="+mj-lt"/>
              <a:buAutoNum type="arabicPeriod"/>
            </a:pPr>
            <a:r>
              <a:rPr lang="en-US" dirty="0"/>
              <a:t>no consensus on WB-MRI scanning protocols and ADC value thresholds for the assessment of treatment response</a:t>
            </a:r>
          </a:p>
          <a:p>
            <a:pPr>
              <a:buFont typeface="+mj-lt"/>
              <a:buAutoNum type="arabicPeriod"/>
            </a:pPr>
            <a:r>
              <a:rPr lang="en-US" dirty="0"/>
              <a:t>miscalculation of ADC measurements may hamper the correct evaluation of ADC values of lymph nodes, particularly in the mediastinum, which is a very common location of lymphoma.</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02227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4E79-75A0-5AEF-59F4-C6C272B6390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3385A3F-38F9-5660-9F74-47728EFCD068}"/>
              </a:ext>
            </a:extLst>
          </p:cNvPr>
          <p:cNvSpPr>
            <a:spLocks noGrp="1"/>
          </p:cNvSpPr>
          <p:nvPr>
            <p:ph idx="1"/>
          </p:nvPr>
        </p:nvSpPr>
        <p:spPr>
          <a:xfrm>
            <a:off x="536027" y="2412123"/>
            <a:ext cx="11193517" cy="4209393"/>
          </a:xfrm>
        </p:spPr>
        <p:txBody>
          <a:bodyPr>
            <a:normAutofit/>
          </a:bodyPr>
          <a:lstStyle/>
          <a:p>
            <a:r>
              <a:rPr lang="en-US" dirty="0"/>
              <a:t>PET/CT has a prognostic role in hematological malignancies, especially in Hodgkin lymphoma where a PET driven therapy is routinely accepted and performed using FDG uptake to understand the tumor’s chemosensitivity.</a:t>
            </a:r>
          </a:p>
          <a:p>
            <a:endParaRPr lang="en-US" dirty="0"/>
          </a:p>
          <a:p>
            <a:r>
              <a:rPr lang="en-US" dirty="0"/>
              <a:t>Limitations to this meta-analysis</a:t>
            </a:r>
          </a:p>
          <a:p>
            <a:pPr>
              <a:buAutoNum type="arabicPeriod"/>
            </a:pPr>
            <a:r>
              <a:rPr lang="en-US" dirty="0"/>
              <a:t>significant heterogeneity while generating the diagnostic parameters, which might decrease the general applicability of the pooled estimates. However upon identifying the cause of the heterogeneity the importance of applying WB-DWI in WB-MRI for cancer treatment response assessment was proven to be useful. </a:t>
            </a:r>
          </a:p>
          <a:p>
            <a:pPr>
              <a:buAutoNum type="arabicPeriod"/>
            </a:pPr>
            <a:r>
              <a:rPr lang="en-US" dirty="0"/>
              <a:t>composition of the patient population was heterogeneous, with most patients with hematogenic tumors and a small number of patients with sarcoma. </a:t>
            </a:r>
          </a:p>
          <a:p>
            <a:pPr>
              <a:buAutoNum type="arabicPeriod"/>
            </a:pPr>
            <a:r>
              <a:rPr lang="en-US" dirty="0"/>
              <a:t>only included studies written in English.</a:t>
            </a:r>
          </a:p>
          <a:p>
            <a:pPr>
              <a:buAutoNum type="arabicPeriod"/>
            </a:pPr>
            <a:endParaRPr lang="en-US" dirty="0"/>
          </a:p>
          <a:p>
            <a:pPr>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6172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DBB9-6FE5-C10C-770E-2C2A7776929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69A8A33-4E1F-A7C3-5A9A-AB30270C7F00}"/>
              </a:ext>
            </a:extLst>
          </p:cNvPr>
          <p:cNvSpPr>
            <a:spLocks noGrp="1"/>
          </p:cNvSpPr>
          <p:nvPr>
            <p:ph idx="1"/>
          </p:nvPr>
        </p:nvSpPr>
        <p:spPr>
          <a:xfrm>
            <a:off x="583324" y="2603500"/>
            <a:ext cx="11209283" cy="3416300"/>
          </a:xfrm>
        </p:spPr>
        <p:txBody>
          <a:bodyPr>
            <a:normAutofit/>
          </a:bodyPr>
          <a:lstStyle/>
          <a:p>
            <a:r>
              <a:rPr lang="en-US" dirty="0"/>
              <a:t>WB-MRI has good sensitivity and specificity for the evaluation of the treatment response of multiple myeloma, lymphoma, and sarcoma. </a:t>
            </a:r>
          </a:p>
          <a:p>
            <a:endParaRPr lang="en-US" dirty="0"/>
          </a:p>
          <a:p>
            <a:r>
              <a:rPr lang="en-US" dirty="0"/>
              <a:t>Adding WB-DWI would further increase the sensitivity. </a:t>
            </a:r>
          </a:p>
          <a:p>
            <a:endParaRPr lang="en-US" dirty="0"/>
          </a:p>
          <a:p>
            <a:r>
              <a:rPr lang="en-US" dirty="0"/>
              <a:t>WB-MRI may have comparable performance with PET/CT for therapeutic response assessment, which is particularly attractive in the field of pediatric oncology.</a:t>
            </a:r>
          </a:p>
          <a:p>
            <a:endParaRPr lang="en-US" dirty="0"/>
          </a:p>
          <a:p>
            <a:endParaRPr lang="en-US" dirty="0"/>
          </a:p>
        </p:txBody>
      </p:sp>
    </p:spTree>
    <p:extLst>
      <p:ext uri="{BB962C8B-B14F-4D97-AF65-F5344CB8AC3E}">
        <p14:creationId xmlns:p14="http://schemas.microsoft.com/office/powerpoint/2010/main" val="409040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08E6D-C3DE-1153-B736-65AB49937C79}"/>
              </a:ext>
            </a:extLst>
          </p:cNvPr>
          <p:cNvPicPr>
            <a:picLocks noChangeAspect="1"/>
          </p:cNvPicPr>
          <p:nvPr/>
        </p:nvPicPr>
        <p:blipFill>
          <a:blip r:embed="rId2"/>
          <a:stretch>
            <a:fillRect/>
          </a:stretch>
        </p:blipFill>
        <p:spPr>
          <a:xfrm>
            <a:off x="1744579" y="84222"/>
            <a:ext cx="8690076" cy="6699398"/>
          </a:xfrm>
          <a:prstGeom prst="rect">
            <a:avLst/>
          </a:prstGeom>
        </p:spPr>
      </p:pic>
    </p:spTree>
    <p:extLst>
      <p:ext uri="{BB962C8B-B14F-4D97-AF65-F5344CB8AC3E}">
        <p14:creationId xmlns:p14="http://schemas.microsoft.com/office/powerpoint/2010/main" val="415700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9EE-5DA1-45AA-79EA-49BFC5907761}"/>
              </a:ext>
            </a:extLst>
          </p:cNvPr>
          <p:cNvSpPr>
            <a:spLocks noGrp="1"/>
          </p:cNvSpPr>
          <p:nvPr>
            <p:ph type="title"/>
          </p:nvPr>
        </p:nvSpPr>
        <p:spPr/>
        <p:txBody>
          <a:bodyPr/>
          <a:lstStyle/>
          <a:p>
            <a:r>
              <a:rPr lang="en-MY" dirty="0"/>
              <a:t>INTRODUCTION</a:t>
            </a:r>
            <a:r>
              <a:rPr lang="en-MY" b="1" dirty="0"/>
              <a:t> </a:t>
            </a:r>
          </a:p>
        </p:txBody>
      </p:sp>
      <p:sp>
        <p:nvSpPr>
          <p:cNvPr id="3" name="Content Placeholder 2">
            <a:extLst>
              <a:ext uri="{FF2B5EF4-FFF2-40B4-BE49-F238E27FC236}">
                <a16:creationId xmlns:a16="http://schemas.microsoft.com/office/drawing/2014/main" id="{9AD516B0-9A27-38F3-F617-3C97E05BB558}"/>
              </a:ext>
            </a:extLst>
          </p:cNvPr>
          <p:cNvSpPr>
            <a:spLocks noGrp="1"/>
          </p:cNvSpPr>
          <p:nvPr>
            <p:ph idx="1"/>
          </p:nvPr>
        </p:nvSpPr>
        <p:spPr>
          <a:xfrm>
            <a:off x="502024" y="2603500"/>
            <a:ext cx="11026588" cy="3416300"/>
          </a:xfrm>
        </p:spPr>
        <p:txBody>
          <a:bodyPr/>
          <a:lstStyle/>
          <a:p>
            <a:r>
              <a:rPr lang="en-MY" dirty="0"/>
              <a:t>Assessment of cancer treatment response can help the clinicians to decide on to continue or change the treatment strategy.</a:t>
            </a:r>
          </a:p>
          <a:p>
            <a:endParaRPr lang="en-MY" dirty="0"/>
          </a:p>
          <a:p>
            <a:r>
              <a:rPr lang="en-MY" dirty="0"/>
              <a:t>This is achieved by assessing the </a:t>
            </a:r>
            <a:r>
              <a:rPr lang="en-MY" dirty="0" err="1"/>
              <a:t>tumor</a:t>
            </a:r>
            <a:r>
              <a:rPr lang="en-MY" dirty="0"/>
              <a:t> size as well as monitoring metabolic changes before or after treatment.</a:t>
            </a:r>
          </a:p>
          <a:p>
            <a:endParaRPr lang="en-MY" dirty="0"/>
          </a:p>
          <a:p>
            <a:r>
              <a:rPr lang="en-MY" dirty="0"/>
              <a:t>Mostly by using F-FDG PET/CT imaging </a:t>
            </a:r>
          </a:p>
          <a:p>
            <a:pPr marL="0" indent="0">
              <a:buNone/>
            </a:pPr>
            <a:r>
              <a:rPr lang="en-MY" dirty="0"/>
              <a:t> </a:t>
            </a:r>
          </a:p>
        </p:txBody>
      </p:sp>
    </p:spTree>
    <p:extLst>
      <p:ext uri="{BB962C8B-B14F-4D97-AF65-F5344CB8AC3E}">
        <p14:creationId xmlns:p14="http://schemas.microsoft.com/office/powerpoint/2010/main" val="100836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01D75-CFC2-2962-060D-E88CC11A6550}"/>
              </a:ext>
            </a:extLst>
          </p:cNvPr>
          <p:cNvSpPr>
            <a:spLocks noGrp="1"/>
          </p:cNvSpPr>
          <p:nvPr>
            <p:ph idx="1"/>
          </p:nvPr>
        </p:nvSpPr>
        <p:spPr>
          <a:xfrm>
            <a:off x="363894" y="2833760"/>
            <a:ext cx="11607282" cy="2509202"/>
          </a:xfrm>
        </p:spPr>
        <p:txBody>
          <a:bodyPr/>
          <a:lstStyle/>
          <a:p>
            <a:r>
              <a:rPr lang="en-MY" dirty="0"/>
              <a:t>However recently, WB-MRI has been increasingly used as the clinical tool as it can:</a:t>
            </a:r>
          </a:p>
          <a:p>
            <a:pPr>
              <a:buFont typeface="+mj-lt"/>
              <a:buAutoNum type="arabicPeriod"/>
            </a:pPr>
            <a:r>
              <a:rPr lang="en-MY" dirty="0"/>
              <a:t>Used for cancer staging and screening </a:t>
            </a:r>
          </a:p>
          <a:p>
            <a:pPr>
              <a:buFont typeface="+mj-lt"/>
              <a:buAutoNum type="arabicPeriod"/>
            </a:pPr>
            <a:r>
              <a:rPr lang="en-MY" dirty="0"/>
              <a:t>It shows great potential for assessing therapeutic response of cancer</a:t>
            </a:r>
          </a:p>
          <a:p>
            <a:pPr>
              <a:buFont typeface="+mj-lt"/>
              <a:buAutoNum type="arabicPeriod"/>
            </a:pPr>
            <a:r>
              <a:rPr lang="en-MY" dirty="0"/>
              <a:t>It can detect restricted proton diffusion when combined with WB-DWI </a:t>
            </a:r>
          </a:p>
        </p:txBody>
      </p:sp>
    </p:spTree>
    <p:extLst>
      <p:ext uri="{BB962C8B-B14F-4D97-AF65-F5344CB8AC3E}">
        <p14:creationId xmlns:p14="http://schemas.microsoft.com/office/powerpoint/2010/main" val="337642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769BA-8F9A-97C5-C909-9385D543BC49}"/>
              </a:ext>
            </a:extLst>
          </p:cNvPr>
          <p:cNvSpPr>
            <a:spLocks noGrp="1"/>
          </p:cNvSpPr>
          <p:nvPr>
            <p:ph idx="1"/>
          </p:nvPr>
        </p:nvSpPr>
        <p:spPr>
          <a:xfrm>
            <a:off x="663388" y="2603500"/>
            <a:ext cx="11008659" cy="3416300"/>
          </a:xfrm>
        </p:spPr>
        <p:txBody>
          <a:bodyPr/>
          <a:lstStyle/>
          <a:p>
            <a:r>
              <a:rPr lang="en-MY" dirty="0"/>
              <a:t>However, there are controversial in using WB-MRI as surrogate imaging modality:</a:t>
            </a:r>
          </a:p>
          <a:p>
            <a:pPr>
              <a:buFont typeface="+mj-lt"/>
              <a:buAutoNum type="arabicPeriod"/>
            </a:pPr>
            <a:r>
              <a:rPr lang="en-MY" dirty="0"/>
              <a:t>Some scholars reported WB-MRI had comparable result for treatment assessment with PET/CT while others reported an inferior performance</a:t>
            </a:r>
          </a:p>
          <a:p>
            <a:pPr>
              <a:buFont typeface="+mj-lt"/>
              <a:buAutoNum type="arabicPeriod"/>
            </a:pPr>
            <a:r>
              <a:rPr lang="en-MY" dirty="0"/>
              <a:t>Correlation between </a:t>
            </a:r>
            <a:r>
              <a:rPr lang="en-MY" dirty="0" err="1"/>
              <a:t>tumor</a:t>
            </a:r>
            <a:r>
              <a:rPr lang="en-MY" dirty="0"/>
              <a:t> metabolism changes and diffusion is controversial </a:t>
            </a:r>
          </a:p>
          <a:p>
            <a:pPr>
              <a:buFont typeface="+mj-lt"/>
              <a:buAutoNum type="arabicPeriod"/>
            </a:pPr>
            <a:endParaRPr lang="en-MY" dirty="0"/>
          </a:p>
          <a:p>
            <a:r>
              <a:rPr lang="en-MY" dirty="0"/>
              <a:t>So, the aim of this study was to perform a systematic review and meta-analysis to evaluate the diagnostic value of WB-MRI for assessment of </a:t>
            </a:r>
            <a:r>
              <a:rPr lang="en-MY" dirty="0" err="1"/>
              <a:t>hematological</a:t>
            </a:r>
            <a:r>
              <a:rPr lang="en-MY" dirty="0"/>
              <a:t> malignancy treatment response. </a:t>
            </a:r>
          </a:p>
          <a:p>
            <a:pPr marL="0" indent="0">
              <a:buNone/>
            </a:pPr>
            <a:endParaRPr lang="en-MY" dirty="0"/>
          </a:p>
        </p:txBody>
      </p:sp>
    </p:spTree>
    <p:extLst>
      <p:ext uri="{BB962C8B-B14F-4D97-AF65-F5344CB8AC3E}">
        <p14:creationId xmlns:p14="http://schemas.microsoft.com/office/powerpoint/2010/main" val="232239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44FD-2CC3-33BF-28AB-6BA0EC263207}"/>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9D217AD6-A17E-BF93-1915-033ECBE7E758}"/>
              </a:ext>
            </a:extLst>
          </p:cNvPr>
          <p:cNvSpPr>
            <a:spLocks noGrp="1"/>
          </p:cNvSpPr>
          <p:nvPr>
            <p:ph idx="1"/>
          </p:nvPr>
        </p:nvSpPr>
        <p:spPr>
          <a:xfrm>
            <a:off x="713678" y="2603500"/>
            <a:ext cx="10816683" cy="3416300"/>
          </a:xfrm>
        </p:spPr>
        <p:txBody>
          <a:bodyPr/>
          <a:lstStyle/>
          <a:p>
            <a:r>
              <a:rPr lang="en-US" dirty="0"/>
              <a:t>PubMed, Embase and Web of Science were searched to identify studies exploring diagnostic value of WB-MRI for cancer treatment response. </a:t>
            </a:r>
          </a:p>
          <a:p>
            <a:endParaRPr lang="en-US" dirty="0"/>
          </a:p>
          <a:p>
            <a:r>
              <a:rPr lang="en-US" dirty="0"/>
              <a:t>Search was focused on these following phrases: whole-body magnetic resonance imaging, whole-body MRI, WB-MRI, Whole-body diffusion weighted imaging, Whole body DWI, WB-DWI, treatment response, therapeutic response and response assessment. </a:t>
            </a:r>
          </a:p>
        </p:txBody>
      </p:sp>
    </p:spTree>
    <p:extLst>
      <p:ext uri="{BB962C8B-B14F-4D97-AF65-F5344CB8AC3E}">
        <p14:creationId xmlns:p14="http://schemas.microsoft.com/office/powerpoint/2010/main" val="409689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B8D3-9657-8499-8A8C-3E354E57AABF}"/>
              </a:ext>
            </a:extLst>
          </p:cNvPr>
          <p:cNvSpPr>
            <a:spLocks noGrp="1"/>
          </p:cNvSpPr>
          <p:nvPr>
            <p:ph type="title"/>
          </p:nvPr>
        </p:nvSpPr>
        <p:spPr/>
        <p:txBody>
          <a:bodyPr/>
          <a:lstStyle/>
          <a:p>
            <a:r>
              <a:rPr lang="en-US" dirty="0"/>
              <a:t>STUDY SELECTION</a:t>
            </a:r>
          </a:p>
        </p:txBody>
      </p:sp>
      <p:sp>
        <p:nvSpPr>
          <p:cNvPr id="3" name="Content Placeholder 2">
            <a:extLst>
              <a:ext uri="{FF2B5EF4-FFF2-40B4-BE49-F238E27FC236}">
                <a16:creationId xmlns:a16="http://schemas.microsoft.com/office/drawing/2014/main" id="{C1D0E1FE-BC93-385E-9E67-F9411198DE85}"/>
              </a:ext>
            </a:extLst>
          </p:cNvPr>
          <p:cNvSpPr>
            <a:spLocks noGrp="1"/>
          </p:cNvSpPr>
          <p:nvPr>
            <p:ph idx="1"/>
          </p:nvPr>
        </p:nvSpPr>
        <p:spPr>
          <a:xfrm>
            <a:off x="536028" y="2396359"/>
            <a:ext cx="11272343" cy="4016473"/>
          </a:xfrm>
        </p:spPr>
        <p:txBody>
          <a:bodyPr>
            <a:normAutofit/>
          </a:bodyPr>
          <a:lstStyle/>
          <a:p>
            <a:r>
              <a:rPr lang="en-US" dirty="0"/>
              <a:t>Inclusion criteria of the reviewed articles include:</a:t>
            </a:r>
          </a:p>
          <a:p>
            <a:pPr marL="0" indent="0">
              <a:buNone/>
            </a:pPr>
            <a:r>
              <a:rPr lang="en-US" dirty="0"/>
              <a:t>1) treatment response assessment of any type of hematological malignancies using WB-MRI with or without WB-DWI</a:t>
            </a:r>
          </a:p>
          <a:p>
            <a:pPr marL="0" indent="0">
              <a:buNone/>
            </a:pPr>
            <a:r>
              <a:rPr lang="en-US" dirty="0"/>
              <a:t>2) article written in English. </a:t>
            </a:r>
          </a:p>
          <a:p>
            <a:r>
              <a:rPr lang="en-US" dirty="0"/>
              <a:t>The exclusion criteria as follows:</a:t>
            </a:r>
          </a:p>
          <a:p>
            <a:pPr marL="0" indent="0">
              <a:buNone/>
            </a:pPr>
            <a:r>
              <a:rPr lang="en-US" dirty="0"/>
              <a:t>1. study with data insufficient to calculate true positive (TP), true negative (TN), false positive (FP), and false negative (FN) for construction of a 2 x 2 contingency table </a:t>
            </a:r>
          </a:p>
          <a:p>
            <a:pPr marL="0" indent="0">
              <a:buNone/>
            </a:pPr>
            <a:r>
              <a:rPr lang="en-US" dirty="0"/>
              <a:t>2. assessment of treatment response using automatic methods or texture analysis</a:t>
            </a:r>
          </a:p>
          <a:p>
            <a:pPr marL="0" indent="0">
              <a:buNone/>
            </a:pPr>
            <a:r>
              <a:rPr lang="en-US" dirty="0"/>
              <a:t>3. assessment of metastatic cancers without assessing the primary cancer</a:t>
            </a:r>
          </a:p>
          <a:p>
            <a:pPr marL="0" indent="0">
              <a:buNone/>
            </a:pPr>
            <a:r>
              <a:rPr lang="en-US" dirty="0"/>
              <a:t>4. treatment response assessment of a previously treated cancer.</a:t>
            </a:r>
          </a:p>
          <a:p>
            <a:endParaRPr lang="en-US" dirty="0"/>
          </a:p>
        </p:txBody>
      </p:sp>
    </p:spTree>
    <p:extLst>
      <p:ext uri="{BB962C8B-B14F-4D97-AF65-F5344CB8AC3E}">
        <p14:creationId xmlns:p14="http://schemas.microsoft.com/office/powerpoint/2010/main" val="119974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9606-A4D6-2858-C628-4073C1E81C47}"/>
              </a:ext>
            </a:extLst>
          </p:cNvPr>
          <p:cNvSpPr>
            <a:spLocks noGrp="1"/>
          </p:cNvSpPr>
          <p:nvPr>
            <p:ph type="title"/>
          </p:nvPr>
        </p:nvSpPr>
        <p:spPr/>
        <p:txBody>
          <a:bodyPr/>
          <a:lstStyle/>
          <a:p>
            <a:r>
              <a:rPr lang="en-US" dirty="0"/>
              <a:t>DATA EXTRACTION AND QUALITY ASSESSMENT</a:t>
            </a:r>
          </a:p>
        </p:txBody>
      </p:sp>
      <p:sp>
        <p:nvSpPr>
          <p:cNvPr id="3" name="Content Placeholder 2">
            <a:extLst>
              <a:ext uri="{FF2B5EF4-FFF2-40B4-BE49-F238E27FC236}">
                <a16:creationId xmlns:a16="http://schemas.microsoft.com/office/drawing/2014/main" id="{BCD5EFAF-83C6-F3F0-252A-E18D2FB2E7DC}"/>
              </a:ext>
            </a:extLst>
          </p:cNvPr>
          <p:cNvSpPr>
            <a:spLocks noGrp="1"/>
          </p:cNvSpPr>
          <p:nvPr>
            <p:ph idx="1"/>
          </p:nvPr>
        </p:nvSpPr>
        <p:spPr>
          <a:xfrm>
            <a:off x="567559" y="2638045"/>
            <a:ext cx="11146220" cy="3116370"/>
          </a:xfrm>
        </p:spPr>
        <p:txBody>
          <a:bodyPr>
            <a:normAutofit/>
          </a:bodyPr>
          <a:lstStyle/>
          <a:p>
            <a:r>
              <a:rPr lang="en-US" dirty="0"/>
              <a:t>Patients with complete response (CR) and partial response (PR) as a response to treatment, while progressive disease (PD) and stable disease (SD) were defined as treatment failure.</a:t>
            </a:r>
          </a:p>
          <a:p>
            <a:endParaRPr lang="en-US" dirty="0"/>
          </a:p>
          <a:p>
            <a:r>
              <a:rPr lang="en-US" dirty="0"/>
              <a:t>True positive (TP) defined as the true prediction of response to treatment.</a:t>
            </a:r>
          </a:p>
          <a:p>
            <a:r>
              <a:rPr lang="en-US" dirty="0"/>
              <a:t>False positive (FP) defined as the false prediction of response to treatment. </a:t>
            </a:r>
          </a:p>
          <a:p>
            <a:r>
              <a:rPr lang="en-US" dirty="0"/>
              <a:t>True negative (TN) defined as the true prediction of treatment failure.</a:t>
            </a:r>
          </a:p>
          <a:p>
            <a:r>
              <a:rPr lang="en-US" dirty="0"/>
              <a:t>False negative (FN) defined as the false prediction of treatment failure.</a:t>
            </a:r>
          </a:p>
          <a:p>
            <a:endParaRPr lang="en-US" dirty="0"/>
          </a:p>
          <a:p>
            <a:endParaRPr lang="en-US" dirty="0"/>
          </a:p>
        </p:txBody>
      </p:sp>
    </p:spTree>
    <p:extLst>
      <p:ext uri="{BB962C8B-B14F-4D97-AF65-F5344CB8AC3E}">
        <p14:creationId xmlns:p14="http://schemas.microsoft.com/office/powerpoint/2010/main" val="328417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03AE-80BF-31CD-799A-F10A38473503}"/>
              </a:ext>
            </a:extLst>
          </p:cNvPr>
          <p:cNvSpPr>
            <a:spLocks noGrp="1"/>
          </p:cNvSpPr>
          <p:nvPr>
            <p:ph type="title"/>
          </p:nvPr>
        </p:nvSpPr>
        <p:spPr/>
        <p:txBody>
          <a:bodyPr/>
          <a:lstStyle/>
          <a:p>
            <a:r>
              <a:rPr lang="en-US" dirty="0"/>
              <a:t>STATISTICAL ANALYSIS</a:t>
            </a:r>
          </a:p>
        </p:txBody>
      </p:sp>
      <p:sp>
        <p:nvSpPr>
          <p:cNvPr id="3" name="Content Placeholder 2">
            <a:extLst>
              <a:ext uri="{FF2B5EF4-FFF2-40B4-BE49-F238E27FC236}">
                <a16:creationId xmlns:a16="http://schemas.microsoft.com/office/drawing/2014/main" id="{A750A7BF-6DEC-5CE5-B258-8AEEE01F7484}"/>
              </a:ext>
            </a:extLst>
          </p:cNvPr>
          <p:cNvSpPr>
            <a:spLocks noGrp="1"/>
          </p:cNvSpPr>
          <p:nvPr>
            <p:ph idx="1"/>
          </p:nvPr>
        </p:nvSpPr>
        <p:spPr>
          <a:xfrm>
            <a:off x="537882" y="2603500"/>
            <a:ext cx="11062447" cy="3416300"/>
          </a:xfrm>
        </p:spPr>
        <p:txBody>
          <a:bodyPr/>
          <a:lstStyle/>
          <a:p>
            <a:r>
              <a:rPr lang="en-US" dirty="0"/>
              <a:t>Possible cause of heterogeneity was analyzed using meta-regression.</a:t>
            </a:r>
          </a:p>
          <a:p>
            <a:endParaRPr lang="en-US" dirty="0"/>
          </a:p>
          <a:p>
            <a:r>
              <a:rPr lang="en-US" dirty="0"/>
              <a:t>Univariate meta-regression conducted initially. If more than 1 factor identified associated with heterogeneity through univariate meta-regression, multivariate meta-regression including all identified factors were done subsequently. </a:t>
            </a:r>
          </a:p>
          <a:p>
            <a:endParaRPr lang="en-US" dirty="0"/>
          </a:p>
          <a:p>
            <a:r>
              <a:rPr lang="en-US" dirty="0"/>
              <a:t>Multilevel mixed-effects logistics regression used to compare diagnostic performance of WB-MRI with PET/CT for assessing treatment response with a significant level of p &lt; 0.05 </a:t>
            </a:r>
          </a:p>
        </p:txBody>
      </p:sp>
    </p:spTree>
    <p:extLst>
      <p:ext uri="{BB962C8B-B14F-4D97-AF65-F5344CB8AC3E}">
        <p14:creationId xmlns:p14="http://schemas.microsoft.com/office/powerpoint/2010/main" val="2788609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{F6A847F7-2B35-B244-B76C-A5B599149FAC}tf10001076</Template>
  <TotalTime>3965</TotalTime>
  <Words>1242</Words>
  <Application>Microsoft Macintosh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JOURNAL CLUB PRESENTATION 1.12024</vt:lpstr>
      <vt:lpstr>PowerPoint Presentation</vt:lpstr>
      <vt:lpstr>INTRODUCTION </vt:lpstr>
      <vt:lpstr>PowerPoint Presentation</vt:lpstr>
      <vt:lpstr>PowerPoint Presentation</vt:lpstr>
      <vt:lpstr>LITERATURE SEARCH</vt:lpstr>
      <vt:lpstr>STUDY SELECTION</vt:lpstr>
      <vt:lpstr>DATA EXTRACTION AND QUALITY ASSESSMENT</vt:lpstr>
      <vt:lpstr>STATISTICAL ANALYSIS</vt:lpstr>
      <vt:lpstr>QUALITY ASSESSMENT, HETEROGENEITY &amp; PUBLICATION BIAS </vt:lpstr>
      <vt:lpstr>Whole-Body MRI Versus PET/CT for Cancer Treatment Response Assessment and Contrast-Enhanced Versus Non Contrast-Enhanced Whole-Body MRI for Lymphoma Treatment Response Assessment </vt:lpstr>
      <vt:lpstr>DISCUSSION</vt:lpstr>
      <vt:lpstr>DISCUSSION</vt:lpstr>
      <vt:lpstr>DISCUSSION</vt:lpstr>
      <vt:lpstr>DISCUSSION</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Whole-Body MRI Is an Effective Imaging Modality for Hematological Malignancy Treatment Response Assessment: A Systematic Review and Meta-Analysis </dc:title>
  <dc:creator>VRSHNI MENAKA R SIVA NATHAN</dc:creator>
  <cp:lastModifiedBy>VRSHNI MENAKA R SIVA NATHAN</cp:lastModifiedBy>
  <cp:revision>16</cp:revision>
  <dcterms:created xsi:type="dcterms:W3CDTF">2023-12-26T13:02:51Z</dcterms:created>
  <dcterms:modified xsi:type="dcterms:W3CDTF">2024-01-04T00:24:58Z</dcterms:modified>
</cp:coreProperties>
</file>