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25"/>
  </p:notesMasterIdLst>
  <p:sldIdLst>
    <p:sldId id="256" r:id="rId2"/>
    <p:sldId id="257" r:id="rId3"/>
    <p:sldId id="276" r:id="rId4"/>
    <p:sldId id="277" r:id="rId5"/>
    <p:sldId id="278" r:id="rId6"/>
    <p:sldId id="279" r:id="rId7"/>
    <p:sldId id="275" r:id="rId8"/>
    <p:sldId id="258" r:id="rId9"/>
    <p:sldId id="261" r:id="rId10"/>
    <p:sldId id="259" r:id="rId11"/>
    <p:sldId id="260" r:id="rId12"/>
    <p:sldId id="262" r:id="rId13"/>
    <p:sldId id="263" r:id="rId14"/>
    <p:sldId id="264" r:id="rId15"/>
    <p:sldId id="265" r:id="rId16"/>
    <p:sldId id="266" r:id="rId17"/>
    <p:sldId id="267" r:id="rId18"/>
    <p:sldId id="268" r:id="rId19"/>
    <p:sldId id="269" r:id="rId20"/>
    <p:sldId id="270" r:id="rId21"/>
    <p:sldId id="271" r:id="rId22"/>
    <p:sldId id="272" r:id="rId23"/>
    <p:sldId id="27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7768" autoAdjust="0"/>
  </p:normalViewPr>
  <p:slideViewPr>
    <p:cSldViewPr snapToGrid="0">
      <p:cViewPr varScale="1">
        <p:scale>
          <a:sx n="56" d="100"/>
          <a:sy n="56" d="100"/>
        </p:scale>
        <p:origin x="1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648E55-9437-4E45-923F-9023E8D1E01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78C07B2-DAC3-42DB-AFCE-285F71A7E07D}">
      <dgm:prSet custT="1"/>
      <dgm:spPr/>
      <dgm:t>
        <a:bodyPr/>
        <a:lstStyle/>
        <a:p>
          <a:r>
            <a:rPr lang="en-US" sz="1600"/>
            <a:t>IRREVERSIBLE, PROGRESSIVE LOSS OF KIDNEY FUNCTION </a:t>
          </a:r>
        </a:p>
      </dgm:t>
    </dgm:pt>
    <dgm:pt modelId="{F1961798-05AA-4B9D-BD00-64F3ADBF01F3}" type="parTrans" cxnId="{65DACCB5-FFE8-4536-A52E-1D5A404787CF}">
      <dgm:prSet/>
      <dgm:spPr/>
      <dgm:t>
        <a:bodyPr/>
        <a:lstStyle/>
        <a:p>
          <a:endParaRPr lang="en-US" sz="2000"/>
        </a:p>
      </dgm:t>
    </dgm:pt>
    <dgm:pt modelId="{D3C751DF-2EDA-4A46-9927-5805D8257335}" type="sibTrans" cxnId="{65DACCB5-FFE8-4536-A52E-1D5A404787CF}">
      <dgm:prSet/>
      <dgm:spPr/>
      <dgm:t>
        <a:bodyPr/>
        <a:lstStyle/>
        <a:p>
          <a:endParaRPr lang="en-US" sz="2000"/>
        </a:p>
      </dgm:t>
    </dgm:pt>
    <dgm:pt modelId="{1A23F7FC-E40A-4DA0-9ADA-EABE58A859E5}">
      <dgm:prSet custT="1"/>
      <dgm:spPr/>
      <dgm:t>
        <a:bodyPr/>
        <a:lstStyle/>
        <a:p>
          <a:r>
            <a:rPr lang="en-US" sz="1400" dirty="0"/>
            <a:t>RESULTS IN WIDESPREAD TISSUE SCARRING, LEADS TO DESTRUCTION OF KIDNEY PARENCHYMA AND ESRF.</a:t>
          </a:r>
        </a:p>
      </dgm:t>
    </dgm:pt>
    <dgm:pt modelId="{8F92F124-A916-42F8-9808-CC5627774D4E}" type="parTrans" cxnId="{CC134F3D-7A28-4321-AF78-377BC698C29B}">
      <dgm:prSet/>
      <dgm:spPr/>
      <dgm:t>
        <a:bodyPr/>
        <a:lstStyle/>
        <a:p>
          <a:endParaRPr lang="en-US" sz="2000"/>
        </a:p>
      </dgm:t>
    </dgm:pt>
    <dgm:pt modelId="{855A01FA-3B97-42DA-A97A-74DA80674011}" type="sibTrans" cxnId="{CC134F3D-7A28-4321-AF78-377BC698C29B}">
      <dgm:prSet/>
      <dgm:spPr/>
      <dgm:t>
        <a:bodyPr/>
        <a:lstStyle/>
        <a:p>
          <a:endParaRPr lang="en-US" sz="2000"/>
        </a:p>
      </dgm:t>
    </dgm:pt>
    <dgm:pt modelId="{BC92F0BE-A63E-4535-AA88-D6BC1D41CC41}">
      <dgm:prSet custT="1"/>
      <dgm:spPr/>
      <dgm:t>
        <a:bodyPr/>
        <a:lstStyle/>
        <a:p>
          <a:r>
            <a:rPr lang="en-US" sz="1400"/>
            <a:t>CAUSED BY:</a:t>
          </a:r>
        </a:p>
      </dgm:t>
    </dgm:pt>
    <dgm:pt modelId="{BE7D831A-AC31-4A8D-9414-46028FF9B9BF}" type="parTrans" cxnId="{0E1ACD12-C391-4E6B-869B-A66B72FD15E9}">
      <dgm:prSet/>
      <dgm:spPr/>
      <dgm:t>
        <a:bodyPr/>
        <a:lstStyle/>
        <a:p>
          <a:endParaRPr lang="en-US" sz="2000"/>
        </a:p>
      </dgm:t>
    </dgm:pt>
    <dgm:pt modelId="{A65A2AB9-BD4E-4227-BD12-8D0B3593B201}" type="sibTrans" cxnId="{0E1ACD12-C391-4E6B-869B-A66B72FD15E9}">
      <dgm:prSet/>
      <dgm:spPr/>
      <dgm:t>
        <a:bodyPr/>
        <a:lstStyle/>
        <a:p>
          <a:endParaRPr lang="en-US" sz="2000"/>
        </a:p>
      </dgm:t>
    </dgm:pt>
    <dgm:pt modelId="{479BF0CD-52F7-4060-A19A-004C221D3C1D}">
      <dgm:prSet custT="1"/>
      <dgm:spPr/>
      <dgm:t>
        <a:bodyPr/>
        <a:lstStyle/>
        <a:p>
          <a:r>
            <a:rPr lang="en-US" sz="1050"/>
            <a:t>HYPERTENSION</a:t>
          </a:r>
        </a:p>
      </dgm:t>
    </dgm:pt>
    <dgm:pt modelId="{91125B57-ED28-4EE7-9902-A7CCD6C7C085}" type="parTrans" cxnId="{6347DBFB-A3E3-4EAE-B902-B7E9EE3B4977}">
      <dgm:prSet/>
      <dgm:spPr/>
      <dgm:t>
        <a:bodyPr/>
        <a:lstStyle/>
        <a:p>
          <a:endParaRPr lang="en-US" sz="2000"/>
        </a:p>
      </dgm:t>
    </dgm:pt>
    <dgm:pt modelId="{A9A4EADD-7573-4B40-B54B-D88B4A7891EE}" type="sibTrans" cxnId="{6347DBFB-A3E3-4EAE-B902-B7E9EE3B4977}">
      <dgm:prSet/>
      <dgm:spPr/>
      <dgm:t>
        <a:bodyPr/>
        <a:lstStyle/>
        <a:p>
          <a:endParaRPr lang="en-US" sz="2000"/>
        </a:p>
      </dgm:t>
    </dgm:pt>
    <dgm:pt modelId="{8E4FEBEE-3368-4864-BE4C-9B40433575FB}">
      <dgm:prSet custT="1"/>
      <dgm:spPr/>
      <dgm:t>
        <a:bodyPr/>
        <a:lstStyle/>
        <a:p>
          <a:r>
            <a:rPr lang="en-US" sz="1050"/>
            <a:t>DIABETES MELLITUS</a:t>
          </a:r>
        </a:p>
      </dgm:t>
    </dgm:pt>
    <dgm:pt modelId="{846C4E8B-76A0-446E-93EB-FD91CA8BE1A1}" type="parTrans" cxnId="{BF7047BF-413E-49FD-8646-1B2005A031C3}">
      <dgm:prSet/>
      <dgm:spPr/>
      <dgm:t>
        <a:bodyPr/>
        <a:lstStyle/>
        <a:p>
          <a:endParaRPr lang="en-US" sz="2000"/>
        </a:p>
      </dgm:t>
    </dgm:pt>
    <dgm:pt modelId="{50A36674-3304-4C90-B7E1-B4ED1929CB2B}" type="sibTrans" cxnId="{BF7047BF-413E-49FD-8646-1B2005A031C3}">
      <dgm:prSet/>
      <dgm:spPr/>
      <dgm:t>
        <a:bodyPr/>
        <a:lstStyle/>
        <a:p>
          <a:endParaRPr lang="en-US" sz="2000"/>
        </a:p>
      </dgm:t>
    </dgm:pt>
    <dgm:pt modelId="{FF359506-D935-4FE1-BC65-59ADA8AECD40}">
      <dgm:prSet custT="1"/>
      <dgm:spPr/>
      <dgm:t>
        <a:bodyPr/>
        <a:lstStyle/>
        <a:p>
          <a:r>
            <a:rPr lang="en-US" sz="1050"/>
            <a:t>PRIMARY RENAL DISORDER</a:t>
          </a:r>
          <a:br>
            <a:rPr lang="en-US" sz="1050"/>
          </a:br>
          <a:endParaRPr lang="en-US" sz="1050"/>
        </a:p>
      </dgm:t>
    </dgm:pt>
    <dgm:pt modelId="{11FD6BF5-5B01-42DE-9E97-30C15E1AC589}" type="parTrans" cxnId="{34F857D4-CFD4-47D4-AC8D-E6930AAAC349}">
      <dgm:prSet/>
      <dgm:spPr/>
      <dgm:t>
        <a:bodyPr/>
        <a:lstStyle/>
        <a:p>
          <a:endParaRPr lang="en-US" sz="2000"/>
        </a:p>
      </dgm:t>
    </dgm:pt>
    <dgm:pt modelId="{48301F21-CBF6-41E8-8367-DCE7C5E651D2}" type="sibTrans" cxnId="{34F857D4-CFD4-47D4-AC8D-E6930AAAC349}">
      <dgm:prSet/>
      <dgm:spPr/>
      <dgm:t>
        <a:bodyPr/>
        <a:lstStyle/>
        <a:p>
          <a:endParaRPr lang="en-US" sz="2000"/>
        </a:p>
      </dgm:t>
    </dgm:pt>
    <dgm:pt modelId="{DDD794FB-FB30-4DEE-A13D-79B6746A6511}">
      <dgm:prSet custT="1"/>
      <dgm:spPr/>
      <dgm:t>
        <a:bodyPr/>
        <a:lstStyle/>
        <a:p>
          <a:r>
            <a:rPr lang="en-US" sz="1400"/>
            <a:t>PREVALENCE CKD REQUIRING RENAL REPLACEMENT THERAPY (RRT)</a:t>
          </a:r>
          <a:br>
            <a:rPr lang="en-US" sz="1400"/>
          </a:br>
          <a:r>
            <a:rPr lang="en-US" sz="1400"/>
            <a:t>USA: 340000 (2005) </a:t>
          </a:r>
          <a:r>
            <a:rPr lang="en-US" sz="1400">
              <a:sym typeface="Wingdings" panose="05000000000000000000" pitchFamily="2" charset="2"/>
            </a:rPr>
            <a:t></a:t>
          </a:r>
          <a:r>
            <a:rPr lang="en-US" sz="1400"/>
            <a:t> 651000 (2010)</a:t>
          </a:r>
          <a:br>
            <a:rPr lang="en-US" sz="1400"/>
          </a:br>
          <a:r>
            <a:rPr lang="en-US" sz="1400"/>
            <a:t>MALAYSIA: (2005) </a:t>
          </a:r>
          <a:r>
            <a:rPr lang="en-US" sz="1400">
              <a:sym typeface="Wingdings" panose="05000000000000000000" pitchFamily="2" charset="2"/>
            </a:rPr>
            <a:t></a:t>
          </a:r>
          <a:r>
            <a:rPr lang="en-US" sz="1400"/>
            <a:t> (2014) 34767 *2.5 FOLD INCREASED*</a:t>
          </a:r>
          <a:br>
            <a:rPr lang="en-US" sz="1400"/>
          </a:br>
          <a:endParaRPr lang="en-US" sz="1400"/>
        </a:p>
      </dgm:t>
    </dgm:pt>
    <dgm:pt modelId="{1EA40E99-FF39-405F-B244-2E678EF0B1F1}" type="parTrans" cxnId="{53A64D4D-C61E-46BE-8183-FBB9F567D40B}">
      <dgm:prSet/>
      <dgm:spPr/>
      <dgm:t>
        <a:bodyPr/>
        <a:lstStyle/>
        <a:p>
          <a:endParaRPr lang="en-US" sz="2000"/>
        </a:p>
      </dgm:t>
    </dgm:pt>
    <dgm:pt modelId="{3BD973A1-0287-4FDB-B62D-DAE7FE715C60}" type="sibTrans" cxnId="{53A64D4D-C61E-46BE-8183-FBB9F567D40B}">
      <dgm:prSet/>
      <dgm:spPr/>
      <dgm:t>
        <a:bodyPr/>
        <a:lstStyle/>
        <a:p>
          <a:endParaRPr lang="en-US" sz="2000"/>
        </a:p>
      </dgm:t>
    </dgm:pt>
    <dgm:pt modelId="{60964C6C-B623-4A04-809B-80E5F8F95EEC}" type="pres">
      <dgm:prSet presAssocID="{92648E55-9437-4E45-923F-9023E8D1E016}" presName="linear" presStyleCnt="0">
        <dgm:presLayoutVars>
          <dgm:animLvl val="lvl"/>
          <dgm:resizeHandles val="exact"/>
        </dgm:presLayoutVars>
      </dgm:prSet>
      <dgm:spPr/>
    </dgm:pt>
    <dgm:pt modelId="{A1E921AF-923C-4536-9372-64B571A2D640}" type="pres">
      <dgm:prSet presAssocID="{F78C07B2-DAC3-42DB-AFCE-285F71A7E07D}" presName="parentText" presStyleLbl="node1" presStyleIdx="0" presStyleCnt="4" custLinFactNeighborX="0" custLinFactNeighborY="61058">
        <dgm:presLayoutVars>
          <dgm:chMax val="0"/>
          <dgm:bulletEnabled val="1"/>
        </dgm:presLayoutVars>
      </dgm:prSet>
      <dgm:spPr/>
    </dgm:pt>
    <dgm:pt modelId="{4B92646B-A9CD-4DE5-87A0-D0A82D2030CB}" type="pres">
      <dgm:prSet presAssocID="{D3C751DF-2EDA-4A46-9927-5805D8257335}" presName="spacer" presStyleCnt="0"/>
      <dgm:spPr/>
    </dgm:pt>
    <dgm:pt modelId="{D7992FB0-EA95-4427-A2A3-CE7B5EE8B9BF}" type="pres">
      <dgm:prSet presAssocID="{1A23F7FC-E40A-4DA0-9ADA-EABE58A859E5}" presName="parentText" presStyleLbl="node1" presStyleIdx="1" presStyleCnt="4">
        <dgm:presLayoutVars>
          <dgm:chMax val="0"/>
          <dgm:bulletEnabled val="1"/>
        </dgm:presLayoutVars>
      </dgm:prSet>
      <dgm:spPr/>
    </dgm:pt>
    <dgm:pt modelId="{6FF83155-2540-4585-934D-68A205D333C7}" type="pres">
      <dgm:prSet presAssocID="{855A01FA-3B97-42DA-A97A-74DA80674011}" presName="spacer" presStyleCnt="0"/>
      <dgm:spPr/>
    </dgm:pt>
    <dgm:pt modelId="{D0268E60-3728-438D-B194-B3868D7C3429}" type="pres">
      <dgm:prSet presAssocID="{BC92F0BE-A63E-4535-AA88-D6BC1D41CC41}" presName="parentText" presStyleLbl="node1" presStyleIdx="2" presStyleCnt="4">
        <dgm:presLayoutVars>
          <dgm:chMax val="0"/>
          <dgm:bulletEnabled val="1"/>
        </dgm:presLayoutVars>
      </dgm:prSet>
      <dgm:spPr/>
    </dgm:pt>
    <dgm:pt modelId="{B01D0B86-8C02-4C02-B233-D72D6788348F}" type="pres">
      <dgm:prSet presAssocID="{BC92F0BE-A63E-4535-AA88-D6BC1D41CC41}" presName="childText" presStyleLbl="revTx" presStyleIdx="0" presStyleCnt="1">
        <dgm:presLayoutVars>
          <dgm:bulletEnabled val="1"/>
        </dgm:presLayoutVars>
      </dgm:prSet>
      <dgm:spPr/>
    </dgm:pt>
    <dgm:pt modelId="{7219FFA3-B581-4E73-BECE-BADFF7413211}" type="pres">
      <dgm:prSet presAssocID="{DDD794FB-FB30-4DEE-A13D-79B6746A6511}" presName="parentText" presStyleLbl="node1" presStyleIdx="3" presStyleCnt="4">
        <dgm:presLayoutVars>
          <dgm:chMax val="0"/>
          <dgm:bulletEnabled val="1"/>
        </dgm:presLayoutVars>
      </dgm:prSet>
      <dgm:spPr/>
    </dgm:pt>
  </dgm:ptLst>
  <dgm:cxnLst>
    <dgm:cxn modelId="{F419450A-150C-458E-ADB5-683DA534B913}" type="presOf" srcId="{BC92F0BE-A63E-4535-AA88-D6BC1D41CC41}" destId="{D0268E60-3728-438D-B194-B3868D7C3429}" srcOrd="0" destOrd="0" presId="urn:microsoft.com/office/officeart/2005/8/layout/vList2"/>
    <dgm:cxn modelId="{7EA5FE0F-6D72-4A76-886A-4400BF0DBBC9}" type="presOf" srcId="{1A23F7FC-E40A-4DA0-9ADA-EABE58A859E5}" destId="{D7992FB0-EA95-4427-A2A3-CE7B5EE8B9BF}" srcOrd="0" destOrd="0" presId="urn:microsoft.com/office/officeart/2005/8/layout/vList2"/>
    <dgm:cxn modelId="{4B78E110-2482-4F00-8F6F-CF413FF22840}" type="presOf" srcId="{8E4FEBEE-3368-4864-BE4C-9B40433575FB}" destId="{B01D0B86-8C02-4C02-B233-D72D6788348F}" srcOrd="0" destOrd="1" presId="urn:microsoft.com/office/officeart/2005/8/layout/vList2"/>
    <dgm:cxn modelId="{0E1ACD12-C391-4E6B-869B-A66B72FD15E9}" srcId="{92648E55-9437-4E45-923F-9023E8D1E016}" destId="{BC92F0BE-A63E-4535-AA88-D6BC1D41CC41}" srcOrd="2" destOrd="0" parTransId="{BE7D831A-AC31-4A8D-9414-46028FF9B9BF}" sibTransId="{A65A2AB9-BD4E-4227-BD12-8D0B3593B201}"/>
    <dgm:cxn modelId="{4AF22427-C21B-4EFC-99E1-39A3B17DE7E2}" type="presOf" srcId="{92648E55-9437-4E45-923F-9023E8D1E016}" destId="{60964C6C-B623-4A04-809B-80E5F8F95EEC}" srcOrd="0" destOrd="0" presId="urn:microsoft.com/office/officeart/2005/8/layout/vList2"/>
    <dgm:cxn modelId="{CC134F3D-7A28-4321-AF78-377BC698C29B}" srcId="{92648E55-9437-4E45-923F-9023E8D1E016}" destId="{1A23F7FC-E40A-4DA0-9ADA-EABE58A859E5}" srcOrd="1" destOrd="0" parTransId="{8F92F124-A916-42F8-9808-CC5627774D4E}" sibTransId="{855A01FA-3B97-42DA-A97A-74DA80674011}"/>
    <dgm:cxn modelId="{53A64D4D-C61E-46BE-8183-FBB9F567D40B}" srcId="{92648E55-9437-4E45-923F-9023E8D1E016}" destId="{DDD794FB-FB30-4DEE-A13D-79B6746A6511}" srcOrd="3" destOrd="0" parTransId="{1EA40E99-FF39-405F-B244-2E678EF0B1F1}" sibTransId="{3BD973A1-0287-4FDB-B62D-DAE7FE715C60}"/>
    <dgm:cxn modelId="{598CAA54-A25F-4182-AE9C-90BBB284BD0F}" type="presOf" srcId="{F78C07B2-DAC3-42DB-AFCE-285F71A7E07D}" destId="{A1E921AF-923C-4536-9372-64B571A2D640}" srcOrd="0" destOrd="0" presId="urn:microsoft.com/office/officeart/2005/8/layout/vList2"/>
    <dgm:cxn modelId="{65DACCB5-FFE8-4536-A52E-1D5A404787CF}" srcId="{92648E55-9437-4E45-923F-9023E8D1E016}" destId="{F78C07B2-DAC3-42DB-AFCE-285F71A7E07D}" srcOrd="0" destOrd="0" parTransId="{F1961798-05AA-4B9D-BD00-64F3ADBF01F3}" sibTransId="{D3C751DF-2EDA-4A46-9927-5805D8257335}"/>
    <dgm:cxn modelId="{BF7047BF-413E-49FD-8646-1B2005A031C3}" srcId="{BC92F0BE-A63E-4535-AA88-D6BC1D41CC41}" destId="{8E4FEBEE-3368-4864-BE4C-9B40433575FB}" srcOrd="1" destOrd="0" parTransId="{846C4E8B-76A0-446E-93EB-FD91CA8BE1A1}" sibTransId="{50A36674-3304-4C90-B7E1-B4ED1929CB2B}"/>
    <dgm:cxn modelId="{83BB11CA-6B79-433C-92BE-70B9F9E0D368}" type="presOf" srcId="{479BF0CD-52F7-4060-A19A-004C221D3C1D}" destId="{B01D0B86-8C02-4C02-B233-D72D6788348F}" srcOrd="0" destOrd="0" presId="urn:microsoft.com/office/officeart/2005/8/layout/vList2"/>
    <dgm:cxn modelId="{34F857D4-CFD4-47D4-AC8D-E6930AAAC349}" srcId="{BC92F0BE-A63E-4535-AA88-D6BC1D41CC41}" destId="{FF359506-D935-4FE1-BC65-59ADA8AECD40}" srcOrd="2" destOrd="0" parTransId="{11FD6BF5-5B01-42DE-9E97-30C15E1AC589}" sibTransId="{48301F21-CBF6-41E8-8367-DCE7C5E651D2}"/>
    <dgm:cxn modelId="{54DB13D6-63BF-4A89-BDC2-18A4A4FCBFE1}" type="presOf" srcId="{DDD794FB-FB30-4DEE-A13D-79B6746A6511}" destId="{7219FFA3-B581-4E73-BECE-BADFF7413211}" srcOrd="0" destOrd="0" presId="urn:microsoft.com/office/officeart/2005/8/layout/vList2"/>
    <dgm:cxn modelId="{375700E3-1F7C-4EE4-96BD-64127F0B86E7}" type="presOf" srcId="{FF359506-D935-4FE1-BC65-59ADA8AECD40}" destId="{B01D0B86-8C02-4C02-B233-D72D6788348F}" srcOrd="0" destOrd="2" presId="urn:microsoft.com/office/officeart/2005/8/layout/vList2"/>
    <dgm:cxn modelId="{6347DBFB-A3E3-4EAE-B902-B7E9EE3B4977}" srcId="{BC92F0BE-A63E-4535-AA88-D6BC1D41CC41}" destId="{479BF0CD-52F7-4060-A19A-004C221D3C1D}" srcOrd="0" destOrd="0" parTransId="{91125B57-ED28-4EE7-9902-A7CCD6C7C085}" sibTransId="{A9A4EADD-7573-4B40-B54B-D88B4A7891EE}"/>
    <dgm:cxn modelId="{21228B2D-B84F-4A92-9854-2C0DBB4FB908}" type="presParOf" srcId="{60964C6C-B623-4A04-809B-80E5F8F95EEC}" destId="{A1E921AF-923C-4536-9372-64B571A2D640}" srcOrd="0" destOrd="0" presId="urn:microsoft.com/office/officeart/2005/8/layout/vList2"/>
    <dgm:cxn modelId="{8E54C3EC-1C25-481F-89AD-B1B8A1CABFC2}" type="presParOf" srcId="{60964C6C-B623-4A04-809B-80E5F8F95EEC}" destId="{4B92646B-A9CD-4DE5-87A0-D0A82D2030CB}" srcOrd="1" destOrd="0" presId="urn:microsoft.com/office/officeart/2005/8/layout/vList2"/>
    <dgm:cxn modelId="{A7280A84-BFB0-4572-8792-425355D2AE36}" type="presParOf" srcId="{60964C6C-B623-4A04-809B-80E5F8F95EEC}" destId="{D7992FB0-EA95-4427-A2A3-CE7B5EE8B9BF}" srcOrd="2" destOrd="0" presId="urn:microsoft.com/office/officeart/2005/8/layout/vList2"/>
    <dgm:cxn modelId="{3693E80B-978D-4542-89B5-ED21B24FC4C6}" type="presParOf" srcId="{60964C6C-B623-4A04-809B-80E5F8F95EEC}" destId="{6FF83155-2540-4585-934D-68A205D333C7}" srcOrd="3" destOrd="0" presId="urn:microsoft.com/office/officeart/2005/8/layout/vList2"/>
    <dgm:cxn modelId="{873D15B8-4B7A-41BF-9A89-C89D72B564B4}" type="presParOf" srcId="{60964C6C-B623-4A04-809B-80E5F8F95EEC}" destId="{D0268E60-3728-438D-B194-B3868D7C3429}" srcOrd="4" destOrd="0" presId="urn:microsoft.com/office/officeart/2005/8/layout/vList2"/>
    <dgm:cxn modelId="{D69230B7-A626-40BB-8552-8FB687F730B7}" type="presParOf" srcId="{60964C6C-B623-4A04-809B-80E5F8F95EEC}" destId="{B01D0B86-8C02-4C02-B233-D72D6788348F}" srcOrd="5" destOrd="0" presId="urn:microsoft.com/office/officeart/2005/8/layout/vList2"/>
    <dgm:cxn modelId="{168D825C-20FA-49BE-8435-48D602F7C42B}" type="presParOf" srcId="{60964C6C-B623-4A04-809B-80E5F8F95EEC}" destId="{7219FFA3-B581-4E73-BECE-BADFF741321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D4C57B-C4EA-402D-9792-D3B563DEFBE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FF79952F-5CC2-4DA9-AB09-13DC22B5054D}">
      <dgm:prSet/>
      <dgm:spPr/>
      <dgm:t>
        <a:bodyPr/>
        <a:lstStyle/>
        <a:p>
          <a:r>
            <a:rPr lang="en-US" b="1" i="0" baseline="0"/>
            <a:t>Intra- and interobserver reliability</a:t>
          </a:r>
          <a:endParaRPr lang="en-US"/>
        </a:p>
      </dgm:t>
    </dgm:pt>
    <dgm:pt modelId="{62C28354-6517-45C3-9DA7-720AA7290F44}" type="parTrans" cxnId="{50A9134E-2529-43E0-998D-C163D7374882}">
      <dgm:prSet/>
      <dgm:spPr/>
      <dgm:t>
        <a:bodyPr/>
        <a:lstStyle/>
        <a:p>
          <a:endParaRPr lang="en-US"/>
        </a:p>
      </dgm:t>
    </dgm:pt>
    <dgm:pt modelId="{1952B817-B678-4669-9B60-282722F9D312}" type="sibTrans" cxnId="{50A9134E-2529-43E0-998D-C163D7374882}">
      <dgm:prSet/>
      <dgm:spPr/>
      <dgm:t>
        <a:bodyPr/>
        <a:lstStyle/>
        <a:p>
          <a:endParaRPr lang="en-US"/>
        </a:p>
      </dgm:t>
    </dgm:pt>
    <dgm:pt modelId="{33E1DA71-CA7B-4B71-8823-79106D68503B}">
      <dgm:prSet/>
      <dgm:spPr/>
      <dgm:t>
        <a:bodyPr/>
        <a:lstStyle/>
        <a:p>
          <a:r>
            <a:rPr lang="en-US" b="0" i="0" baseline="0"/>
            <a:t>31 subjects from the control group participated</a:t>
          </a:r>
          <a:endParaRPr lang="en-US"/>
        </a:p>
      </dgm:t>
    </dgm:pt>
    <dgm:pt modelId="{40CF9E4F-EFC9-406C-9929-E9C81A239BAD}" type="parTrans" cxnId="{F8EC99E9-F7A6-4539-814D-74D6BCF0B2D5}">
      <dgm:prSet/>
      <dgm:spPr/>
      <dgm:t>
        <a:bodyPr/>
        <a:lstStyle/>
        <a:p>
          <a:endParaRPr lang="en-US"/>
        </a:p>
      </dgm:t>
    </dgm:pt>
    <dgm:pt modelId="{C5977D9C-0761-4DC2-A7E3-C85140366D35}" type="sibTrans" cxnId="{F8EC99E9-F7A6-4539-814D-74D6BCF0B2D5}">
      <dgm:prSet/>
      <dgm:spPr/>
      <dgm:t>
        <a:bodyPr/>
        <a:lstStyle/>
        <a:p>
          <a:endParaRPr lang="en-US"/>
        </a:p>
      </dgm:t>
    </dgm:pt>
    <dgm:pt modelId="{4F20BA4E-D815-45B1-BBA8-90429671869B}">
      <dgm:prSet/>
      <dgm:spPr/>
      <dgm:t>
        <a:bodyPr/>
        <a:lstStyle/>
        <a:p>
          <a:r>
            <a:rPr lang="en-US" b="0" i="0" baseline="0"/>
            <a:t>SWE imaging was performed by the first sonographer (LSS, 10 years experience) and then repeated by a second sonographer (SM, 5 years experience) on the same day.</a:t>
          </a:r>
          <a:endParaRPr lang="en-US"/>
        </a:p>
      </dgm:t>
    </dgm:pt>
    <dgm:pt modelId="{A3FE1A23-8D70-4793-8553-14EACAF3DDA0}" type="parTrans" cxnId="{CB4435E0-252D-477C-9CDA-4E8430869A30}">
      <dgm:prSet/>
      <dgm:spPr/>
      <dgm:t>
        <a:bodyPr/>
        <a:lstStyle/>
        <a:p>
          <a:endParaRPr lang="en-US"/>
        </a:p>
      </dgm:t>
    </dgm:pt>
    <dgm:pt modelId="{068AC638-5983-4BDC-B2D1-69E5AB18CE23}" type="sibTrans" cxnId="{CB4435E0-252D-477C-9CDA-4E8430869A30}">
      <dgm:prSet/>
      <dgm:spPr/>
      <dgm:t>
        <a:bodyPr/>
        <a:lstStyle/>
        <a:p>
          <a:endParaRPr lang="en-US"/>
        </a:p>
      </dgm:t>
    </dgm:pt>
    <dgm:pt modelId="{5530D8D4-3186-41A9-B05E-6F8210210054}">
      <dgm:prSet/>
      <dgm:spPr/>
      <dgm:t>
        <a:bodyPr/>
        <a:lstStyle/>
        <a:p>
          <a:r>
            <a:rPr lang="en-US" b="0" i="0" baseline="0" dirty="0"/>
            <a:t>Both sonographers were blinded to each other’s SWE imaging results. </a:t>
          </a:r>
          <a:endParaRPr lang="en-US" dirty="0"/>
        </a:p>
      </dgm:t>
    </dgm:pt>
    <dgm:pt modelId="{038CF952-F723-4393-9F7D-87D2842D1875}" type="parTrans" cxnId="{D6B56A98-885F-44EA-9EBB-2C650CF9CFE7}">
      <dgm:prSet/>
      <dgm:spPr/>
      <dgm:t>
        <a:bodyPr/>
        <a:lstStyle/>
        <a:p>
          <a:endParaRPr lang="en-US"/>
        </a:p>
      </dgm:t>
    </dgm:pt>
    <dgm:pt modelId="{45B3A3C3-26BA-4BD3-8108-EC4814DC4F04}" type="sibTrans" cxnId="{D6B56A98-885F-44EA-9EBB-2C650CF9CFE7}">
      <dgm:prSet/>
      <dgm:spPr/>
      <dgm:t>
        <a:bodyPr/>
        <a:lstStyle/>
        <a:p>
          <a:endParaRPr lang="en-US"/>
        </a:p>
      </dgm:t>
    </dgm:pt>
    <dgm:pt modelId="{5A11C08F-2521-4D3A-B79C-2A0038B8E362}">
      <dgm:prSet/>
      <dgm:spPr/>
      <dgm:t>
        <a:bodyPr/>
        <a:lstStyle/>
        <a:p>
          <a:r>
            <a:rPr lang="en-US" b="0" i="0" baseline="0"/>
            <a:t>Each subject was scanned repeatedly by both sonographers with a 2 day interval to avoid recall bias.</a:t>
          </a:r>
          <a:endParaRPr lang="en-US"/>
        </a:p>
      </dgm:t>
    </dgm:pt>
    <dgm:pt modelId="{694D5694-C387-4E65-87EB-D7CAB4EAF64E}" type="parTrans" cxnId="{F572C3C9-D902-4DCC-A0E4-F8627AE8ABFA}">
      <dgm:prSet/>
      <dgm:spPr/>
      <dgm:t>
        <a:bodyPr/>
        <a:lstStyle/>
        <a:p>
          <a:endParaRPr lang="en-US"/>
        </a:p>
      </dgm:t>
    </dgm:pt>
    <dgm:pt modelId="{85EA9BFA-28B4-4759-96C1-1D45E571FA18}" type="sibTrans" cxnId="{F572C3C9-D902-4DCC-A0E4-F8627AE8ABFA}">
      <dgm:prSet/>
      <dgm:spPr/>
      <dgm:t>
        <a:bodyPr/>
        <a:lstStyle/>
        <a:p>
          <a:endParaRPr lang="en-US"/>
        </a:p>
      </dgm:t>
    </dgm:pt>
    <dgm:pt modelId="{1B3B55C4-03D7-4E6C-94BA-F8FE42F53889}">
      <dgm:prSet/>
      <dgm:spPr/>
      <dgm:t>
        <a:bodyPr/>
        <a:lstStyle/>
        <a:p>
          <a:r>
            <a:rPr lang="en-US" b="1" i="0" baseline="0"/>
            <a:t>Pre- and post-void studies</a:t>
          </a:r>
          <a:endParaRPr lang="en-US"/>
        </a:p>
      </dgm:t>
    </dgm:pt>
    <dgm:pt modelId="{C1AFBE09-B4AF-4C36-89B8-4DEA9A5D05B8}" type="parTrans" cxnId="{8A91E301-5C70-43FB-AD62-30F99AD73EA9}">
      <dgm:prSet/>
      <dgm:spPr/>
      <dgm:t>
        <a:bodyPr/>
        <a:lstStyle/>
        <a:p>
          <a:endParaRPr lang="en-US"/>
        </a:p>
      </dgm:t>
    </dgm:pt>
    <dgm:pt modelId="{BF4E5938-9888-4D5A-896F-014DC6A6E46F}" type="sibTrans" cxnId="{8A91E301-5C70-43FB-AD62-30F99AD73EA9}">
      <dgm:prSet/>
      <dgm:spPr/>
      <dgm:t>
        <a:bodyPr/>
        <a:lstStyle/>
        <a:p>
          <a:endParaRPr lang="en-US"/>
        </a:p>
      </dgm:t>
    </dgm:pt>
    <dgm:pt modelId="{A93DD547-3A56-483B-B21C-6F77D0F6F8F9}">
      <dgm:prSet/>
      <dgm:spPr/>
      <dgm:t>
        <a:bodyPr/>
        <a:lstStyle/>
        <a:p>
          <a:r>
            <a:rPr lang="en-US" b="0" i="0" baseline="0"/>
            <a:t>31 subjects from the control group participated</a:t>
          </a:r>
          <a:endParaRPr lang="en-US"/>
        </a:p>
      </dgm:t>
    </dgm:pt>
    <dgm:pt modelId="{A1E71C14-0736-4822-A448-3393A57E1D7C}" type="parTrans" cxnId="{97D9C63E-EE97-47B4-900E-C9ABC31264E4}">
      <dgm:prSet/>
      <dgm:spPr/>
      <dgm:t>
        <a:bodyPr/>
        <a:lstStyle/>
        <a:p>
          <a:endParaRPr lang="en-US"/>
        </a:p>
      </dgm:t>
    </dgm:pt>
    <dgm:pt modelId="{5C6DAF78-4758-4952-99B6-E8286B602A7C}" type="sibTrans" cxnId="{97D9C63E-EE97-47B4-900E-C9ABC31264E4}">
      <dgm:prSet/>
      <dgm:spPr/>
      <dgm:t>
        <a:bodyPr/>
        <a:lstStyle/>
        <a:p>
          <a:endParaRPr lang="en-US"/>
        </a:p>
      </dgm:t>
    </dgm:pt>
    <dgm:pt modelId="{73DCF9E3-D7D5-4D16-95EA-562163F8A27B}">
      <dgm:prSet/>
      <dgm:spPr/>
      <dgm:t>
        <a:bodyPr/>
        <a:lstStyle/>
        <a:p>
          <a:r>
            <a:rPr lang="en-US" b="0" i="0" baseline="0"/>
            <a:t>SWE imaging was performed on the subjects with a full bladder. </a:t>
          </a:r>
          <a:endParaRPr lang="en-US"/>
        </a:p>
      </dgm:t>
    </dgm:pt>
    <dgm:pt modelId="{81626111-73A7-4F19-A2AE-B03AFDA239B3}" type="parTrans" cxnId="{03EC3CF1-3287-4501-B00D-88BE7337AFEC}">
      <dgm:prSet/>
      <dgm:spPr/>
      <dgm:t>
        <a:bodyPr/>
        <a:lstStyle/>
        <a:p>
          <a:endParaRPr lang="en-US"/>
        </a:p>
      </dgm:t>
    </dgm:pt>
    <dgm:pt modelId="{E319DC21-8585-42F5-B524-20D2D74415E6}" type="sibTrans" cxnId="{03EC3CF1-3287-4501-B00D-88BE7337AFEC}">
      <dgm:prSet/>
      <dgm:spPr/>
      <dgm:t>
        <a:bodyPr/>
        <a:lstStyle/>
        <a:p>
          <a:endParaRPr lang="en-US"/>
        </a:p>
      </dgm:t>
    </dgm:pt>
    <dgm:pt modelId="{53A23615-9586-4888-884E-D30D1C167032}">
      <dgm:prSet/>
      <dgm:spPr/>
      <dgm:t>
        <a:bodyPr/>
        <a:lstStyle/>
        <a:p>
          <a:r>
            <a:rPr lang="en-US" b="0" i="0" baseline="0"/>
            <a:t>Each subject was examined again on the same day after bladder emptying. </a:t>
          </a:r>
          <a:endParaRPr lang="en-US"/>
        </a:p>
      </dgm:t>
    </dgm:pt>
    <dgm:pt modelId="{5695202D-0D92-4785-8567-315B9763DFCA}" type="parTrans" cxnId="{14EE12D5-E6B2-48F2-9DB9-97D26E6129CA}">
      <dgm:prSet/>
      <dgm:spPr/>
      <dgm:t>
        <a:bodyPr/>
        <a:lstStyle/>
        <a:p>
          <a:endParaRPr lang="en-US"/>
        </a:p>
      </dgm:t>
    </dgm:pt>
    <dgm:pt modelId="{F3B62AD1-3836-468A-A25A-2683D95DAC7C}" type="sibTrans" cxnId="{14EE12D5-E6B2-48F2-9DB9-97D26E6129CA}">
      <dgm:prSet/>
      <dgm:spPr/>
      <dgm:t>
        <a:bodyPr/>
        <a:lstStyle/>
        <a:p>
          <a:endParaRPr lang="en-US"/>
        </a:p>
      </dgm:t>
    </dgm:pt>
    <dgm:pt modelId="{93CA9A0A-9253-44DC-8201-A0066895A149}">
      <dgm:prSet/>
      <dgm:spPr/>
      <dgm:t>
        <a:bodyPr/>
        <a:lstStyle/>
        <a:p>
          <a:r>
            <a:rPr lang="en-US" b="0" i="0" baseline="0" dirty="0"/>
            <a:t>Stiffness values were measured five times at the </a:t>
          </a:r>
          <a:r>
            <a:rPr lang="en-US" b="0" i="0" baseline="0" dirty="0" err="1"/>
            <a:t>midregion</a:t>
          </a:r>
          <a:r>
            <a:rPr lang="en-US" b="0" i="0" baseline="0" dirty="0"/>
            <a:t> of the kidneys during pre- and post-void studies. </a:t>
          </a:r>
          <a:endParaRPr lang="en-US" dirty="0"/>
        </a:p>
      </dgm:t>
    </dgm:pt>
    <dgm:pt modelId="{F689B18A-C937-4BA0-A53D-A8B2A4A7297E}" type="parTrans" cxnId="{28CC01F0-B37B-4778-B0C4-99D85E4439AB}">
      <dgm:prSet/>
      <dgm:spPr/>
      <dgm:t>
        <a:bodyPr/>
        <a:lstStyle/>
        <a:p>
          <a:endParaRPr lang="en-US"/>
        </a:p>
      </dgm:t>
    </dgm:pt>
    <dgm:pt modelId="{BDD255EC-20F2-48AC-8F9D-F0C3DAA33256}" type="sibTrans" cxnId="{28CC01F0-B37B-4778-B0C4-99D85E4439AB}">
      <dgm:prSet/>
      <dgm:spPr/>
      <dgm:t>
        <a:bodyPr/>
        <a:lstStyle/>
        <a:p>
          <a:endParaRPr lang="en-US"/>
        </a:p>
      </dgm:t>
    </dgm:pt>
    <dgm:pt modelId="{5EF7F614-55B6-4152-9C4C-C272E89E8046}">
      <dgm:prSet/>
      <dgm:spPr/>
      <dgm:t>
        <a:bodyPr/>
        <a:lstStyle/>
        <a:p>
          <a:r>
            <a:rPr lang="en-US" b="0" i="0" baseline="0" dirty="0"/>
            <a:t>SWE imaging were performed by LSS</a:t>
          </a:r>
          <a:endParaRPr lang="en-US" dirty="0"/>
        </a:p>
      </dgm:t>
    </dgm:pt>
    <dgm:pt modelId="{F7B63308-BF8D-4537-BF22-461A78D64FCE}" type="parTrans" cxnId="{775B20D1-0E0D-4B8F-B6C9-8555BA4E36F6}">
      <dgm:prSet/>
      <dgm:spPr/>
      <dgm:t>
        <a:bodyPr/>
        <a:lstStyle/>
        <a:p>
          <a:endParaRPr lang="en-US"/>
        </a:p>
      </dgm:t>
    </dgm:pt>
    <dgm:pt modelId="{410EF283-F0C7-4882-82DA-DAE5A25C5E86}" type="sibTrans" cxnId="{775B20D1-0E0D-4B8F-B6C9-8555BA4E36F6}">
      <dgm:prSet/>
      <dgm:spPr/>
      <dgm:t>
        <a:bodyPr/>
        <a:lstStyle/>
        <a:p>
          <a:endParaRPr lang="en-US"/>
        </a:p>
      </dgm:t>
    </dgm:pt>
    <dgm:pt modelId="{945E07D9-5F89-4657-BECA-CA97D1785436}">
      <dgm:prSet/>
      <dgm:spPr/>
      <dgm:t>
        <a:bodyPr/>
        <a:lstStyle/>
        <a:p>
          <a:r>
            <a:rPr lang="en-US" b="1" i="0" baseline="0"/>
            <a:t>Influence of ROI location on YM measurements</a:t>
          </a:r>
          <a:endParaRPr lang="en-US"/>
        </a:p>
      </dgm:t>
    </dgm:pt>
    <dgm:pt modelId="{C3CFCAB2-34A1-4A05-9E8D-E1FBD1F5A4CF}" type="parTrans" cxnId="{E8588152-9633-45F9-B6A6-0618E13E9ACF}">
      <dgm:prSet/>
      <dgm:spPr/>
      <dgm:t>
        <a:bodyPr/>
        <a:lstStyle/>
        <a:p>
          <a:endParaRPr lang="en-US"/>
        </a:p>
      </dgm:t>
    </dgm:pt>
    <dgm:pt modelId="{1527B620-55BE-4AFE-A53C-7E5BDE8D30F6}" type="sibTrans" cxnId="{E8588152-9633-45F9-B6A6-0618E13E9ACF}">
      <dgm:prSet/>
      <dgm:spPr/>
      <dgm:t>
        <a:bodyPr/>
        <a:lstStyle/>
        <a:p>
          <a:endParaRPr lang="en-US"/>
        </a:p>
      </dgm:t>
    </dgm:pt>
    <dgm:pt modelId="{6476E2B9-0302-4173-95C0-6A7A689EE909}">
      <dgm:prSet/>
      <dgm:spPr/>
      <dgm:t>
        <a:bodyPr/>
        <a:lstStyle/>
        <a:p>
          <a:r>
            <a:rPr lang="en-US" b="0" i="0" baseline="0"/>
            <a:t>31 patients from the diseased group participated. </a:t>
          </a:r>
          <a:endParaRPr lang="en-US"/>
        </a:p>
      </dgm:t>
    </dgm:pt>
    <dgm:pt modelId="{E74CB398-404C-4E3F-9C0B-C45867F0F33E}" type="parTrans" cxnId="{DFA3B065-7F15-4C21-9F6C-647E0896F464}">
      <dgm:prSet/>
      <dgm:spPr/>
      <dgm:t>
        <a:bodyPr/>
        <a:lstStyle/>
        <a:p>
          <a:endParaRPr lang="en-US"/>
        </a:p>
      </dgm:t>
    </dgm:pt>
    <dgm:pt modelId="{B426630E-5B6C-4D82-9ED1-E5107D45ACDF}" type="sibTrans" cxnId="{DFA3B065-7F15-4C21-9F6C-647E0896F464}">
      <dgm:prSet/>
      <dgm:spPr/>
      <dgm:t>
        <a:bodyPr/>
        <a:lstStyle/>
        <a:p>
          <a:endParaRPr lang="en-US"/>
        </a:p>
      </dgm:t>
    </dgm:pt>
    <dgm:pt modelId="{798CE18C-48E5-4BDD-B5FF-D05DCF57CE00}">
      <dgm:prSet/>
      <dgm:spPr/>
      <dgm:t>
        <a:bodyPr/>
        <a:lstStyle/>
        <a:p>
          <a:r>
            <a:rPr lang="en-US" b="0" i="0" baseline="0"/>
            <a:t>Once the stiffness values were acquired in the midregion of the kidneys, </a:t>
          </a:r>
          <a:endParaRPr lang="en-US"/>
        </a:p>
      </dgm:t>
    </dgm:pt>
    <dgm:pt modelId="{DB196EFA-E2C3-4916-8CB5-C3A856408FEE}" type="parTrans" cxnId="{61F57B3C-7FCA-4965-AA4A-DD6897946C0F}">
      <dgm:prSet/>
      <dgm:spPr/>
      <dgm:t>
        <a:bodyPr/>
        <a:lstStyle/>
        <a:p>
          <a:endParaRPr lang="en-US"/>
        </a:p>
      </dgm:t>
    </dgm:pt>
    <dgm:pt modelId="{1CACC03D-B711-416E-BFA5-CA95D7716F94}" type="sibTrans" cxnId="{61F57B3C-7FCA-4965-AA4A-DD6897946C0F}">
      <dgm:prSet/>
      <dgm:spPr/>
      <dgm:t>
        <a:bodyPr/>
        <a:lstStyle/>
        <a:p>
          <a:endParaRPr lang="en-US"/>
        </a:p>
      </dgm:t>
    </dgm:pt>
    <dgm:pt modelId="{3F479AFE-1347-4D3F-A29F-49F78A4A632E}">
      <dgm:prSet/>
      <dgm:spPr/>
      <dgm:t>
        <a:bodyPr/>
        <a:lstStyle/>
        <a:p>
          <a:r>
            <a:rPr lang="en-US" b="0" i="0" baseline="0"/>
            <a:t>a repeat SWE imaging was performed at the upper pole of the kidneys, orienting the shear wave travel path parallel to the radially arranged tubular system. </a:t>
          </a:r>
          <a:endParaRPr lang="en-US"/>
        </a:p>
      </dgm:t>
    </dgm:pt>
    <dgm:pt modelId="{A90A5B04-A386-4CDA-8089-CFF7746DBB13}" type="parTrans" cxnId="{090FC437-0653-41E2-835F-50320B7CBAAB}">
      <dgm:prSet/>
      <dgm:spPr/>
      <dgm:t>
        <a:bodyPr/>
        <a:lstStyle/>
        <a:p>
          <a:endParaRPr lang="en-US"/>
        </a:p>
      </dgm:t>
    </dgm:pt>
    <dgm:pt modelId="{786B0ED3-6B58-4332-BE4A-0CD801AD49D5}" type="sibTrans" cxnId="{090FC437-0653-41E2-835F-50320B7CBAAB}">
      <dgm:prSet/>
      <dgm:spPr/>
      <dgm:t>
        <a:bodyPr/>
        <a:lstStyle/>
        <a:p>
          <a:endParaRPr lang="en-US"/>
        </a:p>
      </dgm:t>
    </dgm:pt>
    <dgm:pt modelId="{8D6083B7-E5CA-494C-AB6F-ECA63A2D4F56}">
      <dgm:prSet/>
      <dgm:spPr/>
      <dgm:t>
        <a:bodyPr/>
        <a:lstStyle/>
        <a:p>
          <a:r>
            <a:rPr lang="en-US" b="0" i="0" baseline="0" dirty="0"/>
            <a:t>SWE imaging were performed by LSS</a:t>
          </a:r>
          <a:endParaRPr lang="en-US" dirty="0"/>
        </a:p>
      </dgm:t>
    </dgm:pt>
    <dgm:pt modelId="{545DCEE6-1E7D-446C-9877-116932152397}" type="parTrans" cxnId="{91C4038B-C848-46C8-90C2-C5B3AB1BF816}">
      <dgm:prSet/>
      <dgm:spPr/>
      <dgm:t>
        <a:bodyPr/>
        <a:lstStyle/>
        <a:p>
          <a:endParaRPr lang="en-US"/>
        </a:p>
      </dgm:t>
    </dgm:pt>
    <dgm:pt modelId="{B150BD77-308A-467A-A15A-E2503EF5595D}" type="sibTrans" cxnId="{91C4038B-C848-46C8-90C2-C5B3AB1BF816}">
      <dgm:prSet/>
      <dgm:spPr/>
      <dgm:t>
        <a:bodyPr/>
        <a:lstStyle/>
        <a:p>
          <a:endParaRPr lang="en-US"/>
        </a:p>
      </dgm:t>
    </dgm:pt>
    <dgm:pt modelId="{9136E47C-54B2-447D-BEA8-E3C540B9FDBA}" type="pres">
      <dgm:prSet presAssocID="{13D4C57B-C4EA-402D-9792-D3B563DEFBE5}" presName="linear" presStyleCnt="0">
        <dgm:presLayoutVars>
          <dgm:dir/>
          <dgm:animLvl val="lvl"/>
          <dgm:resizeHandles val="exact"/>
        </dgm:presLayoutVars>
      </dgm:prSet>
      <dgm:spPr/>
    </dgm:pt>
    <dgm:pt modelId="{21E3DC8A-0FBD-4A18-A2F2-5C0F9667F055}" type="pres">
      <dgm:prSet presAssocID="{FF79952F-5CC2-4DA9-AB09-13DC22B5054D}" presName="parentLin" presStyleCnt="0"/>
      <dgm:spPr/>
    </dgm:pt>
    <dgm:pt modelId="{87D098A8-2F07-49D9-8DBE-A0D570EC4E91}" type="pres">
      <dgm:prSet presAssocID="{FF79952F-5CC2-4DA9-AB09-13DC22B5054D}" presName="parentLeftMargin" presStyleLbl="node1" presStyleIdx="0" presStyleCnt="3"/>
      <dgm:spPr/>
    </dgm:pt>
    <dgm:pt modelId="{7E9166D5-0AF1-4877-A957-F82D28DE2313}" type="pres">
      <dgm:prSet presAssocID="{FF79952F-5CC2-4DA9-AB09-13DC22B5054D}" presName="parentText" presStyleLbl="node1" presStyleIdx="0" presStyleCnt="3">
        <dgm:presLayoutVars>
          <dgm:chMax val="0"/>
          <dgm:bulletEnabled val="1"/>
        </dgm:presLayoutVars>
      </dgm:prSet>
      <dgm:spPr/>
    </dgm:pt>
    <dgm:pt modelId="{5B8D5ABE-D5FB-4070-890A-FF47315CAE44}" type="pres">
      <dgm:prSet presAssocID="{FF79952F-5CC2-4DA9-AB09-13DC22B5054D}" presName="negativeSpace" presStyleCnt="0"/>
      <dgm:spPr/>
    </dgm:pt>
    <dgm:pt modelId="{A7FECF9D-CBC9-4F31-B691-F0197C1E4121}" type="pres">
      <dgm:prSet presAssocID="{FF79952F-5CC2-4DA9-AB09-13DC22B5054D}" presName="childText" presStyleLbl="conFgAcc1" presStyleIdx="0" presStyleCnt="3">
        <dgm:presLayoutVars>
          <dgm:bulletEnabled val="1"/>
        </dgm:presLayoutVars>
      </dgm:prSet>
      <dgm:spPr/>
    </dgm:pt>
    <dgm:pt modelId="{7E143B19-7360-49AA-A6D1-E596F44E3CB0}" type="pres">
      <dgm:prSet presAssocID="{1952B817-B678-4669-9B60-282722F9D312}" presName="spaceBetweenRectangles" presStyleCnt="0"/>
      <dgm:spPr/>
    </dgm:pt>
    <dgm:pt modelId="{125DFEA4-AC6D-4833-8B51-6BD2F84B7BF2}" type="pres">
      <dgm:prSet presAssocID="{1B3B55C4-03D7-4E6C-94BA-F8FE42F53889}" presName="parentLin" presStyleCnt="0"/>
      <dgm:spPr/>
    </dgm:pt>
    <dgm:pt modelId="{EB83333E-A212-4AFC-B4DE-14C488C828A2}" type="pres">
      <dgm:prSet presAssocID="{1B3B55C4-03D7-4E6C-94BA-F8FE42F53889}" presName="parentLeftMargin" presStyleLbl="node1" presStyleIdx="0" presStyleCnt="3"/>
      <dgm:spPr/>
    </dgm:pt>
    <dgm:pt modelId="{557294DD-3E58-4580-801D-0153BFA6590C}" type="pres">
      <dgm:prSet presAssocID="{1B3B55C4-03D7-4E6C-94BA-F8FE42F53889}" presName="parentText" presStyleLbl="node1" presStyleIdx="1" presStyleCnt="3">
        <dgm:presLayoutVars>
          <dgm:chMax val="0"/>
          <dgm:bulletEnabled val="1"/>
        </dgm:presLayoutVars>
      </dgm:prSet>
      <dgm:spPr/>
    </dgm:pt>
    <dgm:pt modelId="{9F9AA116-28E7-44E9-A3B3-4FA44F8FEC1F}" type="pres">
      <dgm:prSet presAssocID="{1B3B55C4-03D7-4E6C-94BA-F8FE42F53889}" presName="negativeSpace" presStyleCnt="0"/>
      <dgm:spPr/>
    </dgm:pt>
    <dgm:pt modelId="{64C7D036-F1F5-49B0-88B6-CE0C98720D27}" type="pres">
      <dgm:prSet presAssocID="{1B3B55C4-03D7-4E6C-94BA-F8FE42F53889}" presName="childText" presStyleLbl="conFgAcc1" presStyleIdx="1" presStyleCnt="3">
        <dgm:presLayoutVars>
          <dgm:bulletEnabled val="1"/>
        </dgm:presLayoutVars>
      </dgm:prSet>
      <dgm:spPr/>
    </dgm:pt>
    <dgm:pt modelId="{15591522-CAAB-47A8-A66C-5B4295055E7C}" type="pres">
      <dgm:prSet presAssocID="{BF4E5938-9888-4D5A-896F-014DC6A6E46F}" presName="spaceBetweenRectangles" presStyleCnt="0"/>
      <dgm:spPr/>
    </dgm:pt>
    <dgm:pt modelId="{79017668-3C05-4EDF-B502-DD5FCB18DB79}" type="pres">
      <dgm:prSet presAssocID="{945E07D9-5F89-4657-BECA-CA97D1785436}" presName="parentLin" presStyleCnt="0"/>
      <dgm:spPr/>
    </dgm:pt>
    <dgm:pt modelId="{BD7DCB90-A7D0-4700-97BD-6634A51CD4E7}" type="pres">
      <dgm:prSet presAssocID="{945E07D9-5F89-4657-BECA-CA97D1785436}" presName="parentLeftMargin" presStyleLbl="node1" presStyleIdx="1" presStyleCnt="3"/>
      <dgm:spPr/>
    </dgm:pt>
    <dgm:pt modelId="{AA0AA4E0-0E1B-4DE5-A26E-01EFD667A1D9}" type="pres">
      <dgm:prSet presAssocID="{945E07D9-5F89-4657-BECA-CA97D1785436}" presName="parentText" presStyleLbl="node1" presStyleIdx="2" presStyleCnt="3">
        <dgm:presLayoutVars>
          <dgm:chMax val="0"/>
          <dgm:bulletEnabled val="1"/>
        </dgm:presLayoutVars>
      </dgm:prSet>
      <dgm:spPr/>
    </dgm:pt>
    <dgm:pt modelId="{11F8CEED-F19C-45AA-87E2-A31856CB35BC}" type="pres">
      <dgm:prSet presAssocID="{945E07D9-5F89-4657-BECA-CA97D1785436}" presName="negativeSpace" presStyleCnt="0"/>
      <dgm:spPr/>
    </dgm:pt>
    <dgm:pt modelId="{4A1CAE39-8B59-481F-A15B-FD2E1EAE6CBE}" type="pres">
      <dgm:prSet presAssocID="{945E07D9-5F89-4657-BECA-CA97D1785436}" presName="childText" presStyleLbl="conFgAcc1" presStyleIdx="2" presStyleCnt="3">
        <dgm:presLayoutVars>
          <dgm:bulletEnabled val="1"/>
        </dgm:presLayoutVars>
      </dgm:prSet>
      <dgm:spPr/>
    </dgm:pt>
  </dgm:ptLst>
  <dgm:cxnLst>
    <dgm:cxn modelId="{8A91E301-5C70-43FB-AD62-30F99AD73EA9}" srcId="{13D4C57B-C4EA-402D-9792-D3B563DEFBE5}" destId="{1B3B55C4-03D7-4E6C-94BA-F8FE42F53889}" srcOrd="1" destOrd="0" parTransId="{C1AFBE09-B4AF-4C36-89B8-4DEA9A5D05B8}" sibTransId="{BF4E5938-9888-4D5A-896F-014DC6A6E46F}"/>
    <dgm:cxn modelId="{CFE09003-EDEF-450D-8DC1-FAA740FB3B61}" type="presOf" srcId="{8D6083B7-E5CA-494C-AB6F-ECA63A2D4F56}" destId="{4A1CAE39-8B59-481F-A15B-FD2E1EAE6CBE}" srcOrd="0" destOrd="3" presId="urn:microsoft.com/office/officeart/2005/8/layout/list1"/>
    <dgm:cxn modelId="{87B36C08-EA41-45C7-A3A4-EA8B7C1DDCA9}" type="presOf" srcId="{1B3B55C4-03D7-4E6C-94BA-F8FE42F53889}" destId="{EB83333E-A212-4AFC-B4DE-14C488C828A2}" srcOrd="0" destOrd="0" presId="urn:microsoft.com/office/officeart/2005/8/layout/list1"/>
    <dgm:cxn modelId="{17B1F109-2839-45CF-A50E-4B10E2E60673}" type="presOf" srcId="{A93DD547-3A56-483B-B21C-6F77D0F6F8F9}" destId="{64C7D036-F1F5-49B0-88B6-CE0C98720D27}" srcOrd="0" destOrd="0" presId="urn:microsoft.com/office/officeart/2005/8/layout/list1"/>
    <dgm:cxn modelId="{91F64617-5978-4678-8C38-08B294D5A8C7}" type="presOf" srcId="{6476E2B9-0302-4173-95C0-6A7A689EE909}" destId="{4A1CAE39-8B59-481F-A15B-FD2E1EAE6CBE}" srcOrd="0" destOrd="0" presId="urn:microsoft.com/office/officeart/2005/8/layout/list1"/>
    <dgm:cxn modelId="{40BD7322-5CA3-4832-A73D-A8CE4E5C27B4}" type="presOf" srcId="{1B3B55C4-03D7-4E6C-94BA-F8FE42F53889}" destId="{557294DD-3E58-4580-801D-0153BFA6590C}" srcOrd="1" destOrd="0" presId="urn:microsoft.com/office/officeart/2005/8/layout/list1"/>
    <dgm:cxn modelId="{6B72E622-36F4-46BE-AC0F-79D1E665EBDA}" type="presOf" srcId="{5EF7F614-55B6-4152-9C4C-C272E89E8046}" destId="{64C7D036-F1F5-49B0-88B6-CE0C98720D27}" srcOrd="0" destOrd="4" presId="urn:microsoft.com/office/officeart/2005/8/layout/list1"/>
    <dgm:cxn modelId="{13A31428-F782-490C-BE2F-34F215F6EFE3}" type="presOf" srcId="{FF79952F-5CC2-4DA9-AB09-13DC22B5054D}" destId="{7E9166D5-0AF1-4877-A957-F82D28DE2313}" srcOrd="1" destOrd="0" presId="urn:microsoft.com/office/officeart/2005/8/layout/list1"/>
    <dgm:cxn modelId="{090FC437-0653-41E2-835F-50320B7CBAAB}" srcId="{945E07D9-5F89-4657-BECA-CA97D1785436}" destId="{3F479AFE-1347-4D3F-A29F-49F78A4A632E}" srcOrd="2" destOrd="0" parTransId="{A90A5B04-A386-4CDA-8089-CFF7746DBB13}" sibTransId="{786B0ED3-6B58-4332-BE4A-0CD801AD49D5}"/>
    <dgm:cxn modelId="{61F57B3C-7FCA-4965-AA4A-DD6897946C0F}" srcId="{945E07D9-5F89-4657-BECA-CA97D1785436}" destId="{798CE18C-48E5-4BDD-B5FF-D05DCF57CE00}" srcOrd="1" destOrd="0" parTransId="{DB196EFA-E2C3-4916-8CB5-C3A856408FEE}" sibTransId="{1CACC03D-B711-416E-BFA5-CA95D7716F94}"/>
    <dgm:cxn modelId="{97D9C63E-EE97-47B4-900E-C9ABC31264E4}" srcId="{1B3B55C4-03D7-4E6C-94BA-F8FE42F53889}" destId="{A93DD547-3A56-483B-B21C-6F77D0F6F8F9}" srcOrd="0" destOrd="0" parTransId="{A1E71C14-0736-4822-A448-3393A57E1D7C}" sibTransId="{5C6DAF78-4758-4952-99B6-E8286B602A7C}"/>
    <dgm:cxn modelId="{DFA3B065-7F15-4C21-9F6C-647E0896F464}" srcId="{945E07D9-5F89-4657-BECA-CA97D1785436}" destId="{6476E2B9-0302-4173-95C0-6A7A689EE909}" srcOrd="0" destOrd="0" parTransId="{E74CB398-404C-4E3F-9C0B-C45867F0F33E}" sibTransId="{B426630E-5B6C-4D82-9ED1-E5107D45ACDF}"/>
    <dgm:cxn modelId="{50A9134E-2529-43E0-998D-C163D7374882}" srcId="{13D4C57B-C4EA-402D-9792-D3B563DEFBE5}" destId="{FF79952F-5CC2-4DA9-AB09-13DC22B5054D}" srcOrd="0" destOrd="0" parTransId="{62C28354-6517-45C3-9DA7-720AA7290F44}" sibTransId="{1952B817-B678-4669-9B60-282722F9D312}"/>
    <dgm:cxn modelId="{E8588152-9633-45F9-B6A6-0618E13E9ACF}" srcId="{13D4C57B-C4EA-402D-9792-D3B563DEFBE5}" destId="{945E07D9-5F89-4657-BECA-CA97D1785436}" srcOrd="2" destOrd="0" parTransId="{C3CFCAB2-34A1-4A05-9E8D-E1FBD1F5A4CF}" sibTransId="{1527B620-55BE-4AFE-A53C-7E5BDE8D30F6}"/>
    <dgm:cxn modelId="{AAD8EC7C-A424-45DB-9606-3D640E90787B}" type="presOf" srcId="{FF79952F-5CC2-4DA9-AB09-13DC22B5054D}" destId="{87D098A8-2F07-49D9-8DBE-A0D570EC4E91}" srcOrd="0" destOrd="0" presId="urn:microsoft.com/office/officeart/2005/8/layout/list1"/>
    <dgm:cxn modelId="{BAF30684-9B66-4EA7-8783-09C10CC05CFC}" type="presOf" srcId="{13D4C57B-C4EA-402D-9792-D3B563DEFBE5}" destId="{9136E47C-54B2-447D-BEA8-E3C540B9FDBA}" srcOrd="0" destOrd="0" presId="urn:microsoft.com/office/officeart/2005/8/layout/list1"/>
    <dgm:cxn modelId="{91C4038B-C848-46C8-90C2-C5B3AB1BF816}" srcId="{945E07D9-5F89-4657-BECA-CA97D1785436}" destId="{8D6083B7-E5CA-494C-AB6F-ECA63A2D4F56}" srcOrd="3" destOrd="0" parTransId="{545DCEE6-1E7D-446C-9877-116932152397}" sibTransId="{B150BD77-308A-467A-A15A-E2503EF5595D}"/>
    <dgm:cxn modelId="{9C026292-A209-42B1-AB02-B1E5A7665DF0}" type="presOf" srcId="{5530D8D4-3186-41A9-B05E-6F8210210054}" destId="{A7FECF9D-CBC9-4F31-B691-F0197C1E4121}" srcOrd="0" destOrd="2" presId="urn:microsoft.com/office/officeart/2005/8/layout/list1"/>
    <dgm:cxn modelId="{D6B56A98-885F-44EA-9EBB-2C650CF9CFE7}" srcId="{FF79952F-5CC2-4DA9-AB09-13DC22B5054D}" destId="{5530D8D4-3186-41A9-B05E-6F8210210054}" srcOrd="2" destOrd="0" parTransId="{038CF952-F723-4393-9F7D-87D2842D1875}" sibTransId="{45B3A3C3-26BA-4BD3-8108-EC4814DC4F04}"/>
    <dgm:cxn modelId="{FAAA49A7-9B4F-41F7-A7AB-FC4A62178ED0}" type="presOf" srcId="{945E07D9-5F89-4657-BECA-CA97D1785436}" destId="{AA0AA4E0-0E1B-4DE5-A26E-01EFD667A1D9}" srcOrd="1" destOrd="0" presId="urn:microsoft.com/office/officeart/2005/8/layout/list1"/>
    <dgm:cxn modelId="{472187A7-91F0-40F0-B4CB-374A9B5837AE}" type="presOf" srcId="{73DCF9E3-D7D5-4D16-95EA-562163F8A27B}" destId="{64C7D036-F1F5-49B0-88B6-CE0C98720D27}" srcOrd="0" destOrd="1" presId="urn:microsoft.com/office/officeart/2005/8/layout/list1"/>
    <dgm:cxn modelId="{B7DCD2BF-05D8-4A60-9E73-9F857AFC2713}" type="presOf" srcId="{945E07D9-5F89-4657-BECA-CA97D1785436}" destId="{BD7DCB90-A7D0-4700-97BD-6634A51CD4E7}" srcOrd="0" destOrd="0" presId="urn:microsoft.com/office/officeart/2005/8/layout/list1"/>
    <dgm:cxn modelId="{F572C3C9-D902-4DCC-A0E4-F8627AE8ABFA}" srcId="{FF79952F-5CC2-4DA9-AB09-13DC22B5054D}" destId="{5A11C08F-2521-4D3A-B79C-2A0038B8E362}" srcOrd="3" destOrd="0" parTransId="{694D5694-C387-4E65-87EB-D7CAB4EAF64E}" sibTransId="{85EA9BFA-28B4-4759-96C1-1D45E571FA18}"/>
    <dgm:cxn modelId="{EC8E46CB-F16F-416C-AD7A-2E6771D550C5}" type="presOf" srcId="{93CA9A0A-9253-44DC-8201-A0066895A149}" destId="{64C7D036-F1F5-49B0-88B6-CE0C98720D27}" srcOrd="0" destOrd="3" presId="urn:microsoft.com/office/officeart/2005/8/layout/list1"/>
    <dgm:cxn modelId="{9239A2CC-9947-4DA7-AB15-2AA793D2226E}" type="presOf" srcId="{5A11C08F-2521-4D3A-B79C-2A0038B8E362}" destId="{A7FECF9D-CBC9-4F31-B691-F0197C1E4121}" srcOrd="0" destOrd="3" presId="urn:microsoft.com/office/officeart/2005/8/layout/list1"/>
    <dgm:cxn modelId="{775B20D1-0E0D-4B8F-B6C9-8555BA4E36F6}" srcId="{1B3B55C4-03D7-4E6C-94BA-F8FE42F53889}" destId="{5EF7F614-55B6-4152-9C4C-C272E89E8046}" srcOrd="4" destOrd="0" parTransId="{F7B63308-BF8D-4537-BF22-461A78D64FCE}" sibTransId="{410EF283-F0C7-4882-82DA-DAE5A25C5E86}"/>
    <dgm:cxn modelId="{D4348FD1-AC1D-47A0-B80E-37A33233F7F5}" type="presOf" srcId="{33E1DA71-CA7B-4B71-8823-79106D68503B}" destId="{A7FECF9D-CBC9-4F31-B691-F0197C1E4121}" srcOrd="0" destOrd="0" presId="urn:microsoft.com/office/officeart/2005/8/layout/list1"/>
    <dgm:cxn modelId="{14EE12D5-E6B2-48F2-9DB9-97D26E6129CA}" srcId="{1B3B55C4-03D7-4E6C-94BA-F8FE42F53889}" destId="{53A23615-9586-4888-884E-D30D1C167032}" srcOrd="2" destOrd="0" parTransId="{5695202D-0D92-4785-8567-315B9763DFCA}" sibTransId="{F3B62AD1-3836-468A-A25A-2683D95DAC7C}"/>
    <dgm:cxn modelId="{56572CD9-C6BF-4320-917B-5775FF34ABA4}" type="presOf" srcId="{4F20BA4E-D815-45B1-BBA8-90429671869B}" destId="{A7FECF9D-CBC9-4F31-B691-F0197C1E4121}" srcOrd="0" destOrd="1" presId="urn:microsoft.com/office/officeart/2005/8/layout/list1"/>
    <dgm:cxn modelId="{C39A9BDD-F0B2-429D-BD4B-3F84135612E4}" type="presOf" srcId="{53A23615-9586-4888-884E-D30D1C167032}" destId="{64C7D036-F1F5-49B0-88B6-CE0C98720D27}" srcOrd="0" destOrd="2" presId="urn:microsoft.com/office/officeart/2005/8/layout/list1"/>
    <dgm:cxn modelId="{CB4435E0-252D-477C-9CDA-4E8430869A30}" srcId="{FF79952F-5CC2-4DA9-AB09-13DC22B5054D}" destId="{4F20BA4E-D815-45B1-BBA8-90429671869B}" srcOrd="1" destOrd="0" parTransId="{A3FE1A23-8D70-4793-8553-14EACAF3DDA0}" sibTransId="{068AC638-5983-4BDC-B2D1-69E5AB18CE23}"/>
    <dgm:cxn modelId="{F8EC99E9-F7A6-4539-814D-74D6BCF0B2D5}" srcId="{FF79952F-5CC2-4DA9-AB09-13DC22B5054D}" destId="{33E1DA71-CA7B-4B71-8823-79106D68503B}" srcOrd="0" destOrd="0" parTransId="{40CF9E4F-EFC9-406C-9929-E9C81A239BAD}" sibTransId="{C5977D9C-0761-4DC2-A7E3-C85140366D35}"/>
    <dgm:cxn modelId="{28CC01F0-B37B-4778-B0C4-99D85E4439AB}" srcId="{1B3B55C4-03D7-4E6C-94BA-F8FE42F53889}" destId="{93CA9A0A-9253-44DC-8201-A0066895A149}" srcOrd="3" destOrd="0" parTransId="{F689B18A-C937-4BA0-A53D-A8B2A4A7297E}" sibTransId="{BDD255EC-20F2-48AC-8F9D-F0C3DAA33256}"/>
    <dgm:cxn modelId="{03EC3CF1-3287-4501-B00D-88BE7337AFEC}" srcId="{1B3B55C4-03D7-4E6C-94BA-F8FE42F53889}" destId="{73DCF9E3-D7D5-4D16-95EA-562163F8A27B}" srcOrd="1" destOrd="0" parTransId="{81626111-73A7-4F19-A2AE-B03AFDA239B3}" sibTransId="{E319DC21-8585-42F5-B524-20D2D74415E6}"/>
    <dgm:cxn modelId="{48A187F1-A6E5-41EE-B506-C4BF02228E14}" type="presOf" srcId="{3F479AFE-1347-4D3F-A29F-49F78A4A632E}" destId="{4A1CAE39-8B59-481F-A15B-FD2E1EAE6CBE}" srcOrd="0" destOrd="2" presId="urn:microsoft.com/office/officeart/2005/8/layout/list1"/>
    <dgm:cxn modelId="{4A76D7FB-DF33-4FA2-AC56-CDF4390CFA37}" type="presOf" srcId="{798CE18C-48E5-4BDD-B5FF-D05DCF57CE00}" destId="{4A1CAE39-8B59-481F-A15B-FD2E1EAE6CBE}" srcOrd="0" destOrd="1" presId="urn:microsoft.com/office/officeart/2005/8/layout/list1"/>
    <dgm:cxn modelId="{ED9CC0B3-BC1D-466B-BD4E-D25BAAD71134}" type="presParOf" srcId="{9136E47C-54B2-447D-BEA8-E3C540B9FDBA}" destId="{21E3DC8A-0FBD-4A18-A2F2-5C0F9667F055}" srcOrd="0" destOrd="0" presId="urn:microsoft.com/office/officeart/2005/8/layout/list1"/>
    <dgm:cxn modelId="{983E51C0-965A-4BBA-8D8E-B3EE7D5206E8}" type="presParOf" srcId="{21E3DC8A-0FBD-4A18-A2F2-5C0F9667F055}" destId="{87D098A8-2F07-49D9-8DBE-A0D570EC4E91}" srcOrd="0" destOrd="0" presId="urn:microsoft.com/office/officeart/2005/8/layout/list1"/>
    <dgm:cxn modelId="{1B17FD97-2329-4FDA-919E-E71F44261B2A}" type="presParOf" srcId="{21E3DC8A-0FBD-4A18-A2F2-5C0F9667F055}" destId="{7E9166D5-0AF1-4877-A957-F82D28DE2313}" srcOrd="1" destOrd="0" presId="urn:microsoft.com/office/officeart/2005/8/layout/list1"/>
    <dgm:cxn modelId="{6D11B95F-0CBB-4E86-A194-A066F5936404}" type="presParOf" srcId="{9136E47C-54B2-447D-BEA8-E3C540B9FDBA}" destId="{5B8D5ABE-D5FB-4070-890A-FF47315CAE44}" srcOrd="1" destOrd="0" presId="urn:microsoft.com/office/officeart/2005/8/layout/list1"/>
    <dgm:cxn modelId="{6B7930F6-2280-4A56-BD1D-396EF3DE12F8}" type="presParOf" srcId="{9136E47C-54B2-447D-BEA8-E3C540B9FDBA}" destId="{A7FECF9D-CBC9-4F31-B691-F0197C1E4121}" srcOrd="2" destOrd="0" presId="urn:microsoft.com/office/officeart/2005/8/layout/list1"/>
    <dgm:cxn modelId="{92060D1E-6BF5-419E-AC84-4E6683DA16D9}" type="presParOf" srcId="{9136E47C-54B2-447D-BEA8-E3C540B9FDBA}" destId="{7E143B19-7360-49AA-A6D1-E596F44E3CB0}" srcOrd="3" destOrd="0" presId="urn:microsoft.com/office/officeart/2005/8/layout/list1"/>
    <dgm:cxn modelId="{C9F2EDEC-CCAA-42C4-B438-39B4ED64FAA2}" type="presParOf" srcId="{9136E47C-54B2-447D-BEA8-E3C540B9FDBA}" destId="{125DFEA4-AC6D-4833-8B51-6BD2F84B7BF2}" srcOrd="4" destOrd="0" presId="urn:microsoft.com/office/officeart/2005/8/layout/list1"/>
    <dgm:cxn modelId="{60D7F135-151F-4FE2-8085-1E9EC5013F5E}" type="presParOf" srcId="{125DFEA4-AC6D-4833-8B51-6BD2F84B7BF2}" destId="{EB83333E-A212-4AFC-B4DE-14C488C828A2}" srcOrd="0" destOrd="0" presId="urn:microsoft.com/office/officeart/2005/8/layout/list1"/>
    <dgm:cxn modelId="{0E42584C-5ABD-4BFE-A9E9-0CB1AB5F8A2F}" type="presParOf" srcId="{125DFEA4-AC6D-4833-8B51-6BD2F84B7BF2}" destId="{557294DD-3E58-4580-801D-0153BFA6590C}" srcOrd="1" destOrd="0" presId="urn:microsoft.com/office/officeart/2005/8/layout/list1"/>
    <dgm:cxn modelId="{27F9BF84-A6DF-480D-B2FF-110F3784DA81}" type="presParOf" srcId="{9136E47C-54B2-447D-BEA8-E3C540B9FDBA}" destId="{9F9AA116-28E7-44E9-A3B3-4FA44F8FEC1F}" srcOrd="5" destOrd="0" presId="urn:microsoft.com/office/officeart/2005/8/layout/list1"/>
    <dgm:cxn modelId="{3D61C001-CB7C-4B6C-859B-5E7C3B02A7A1}" type="presParOf" srcId="{9136E47C-54B2-447D-BEA8-E3C540B9FDBA}" destId="{64C7D036-F1F5-49B0-88B6-CE0C98720D27}" srcOrd="6" destOrd="0" presId="urn:microsoft.com/office/officeart/2005/8/layout/list1"/>
    <dgm:cxn modelId="{5792E95F-E701-4E4C-A679-112B48904BBE}" type="presParOf" srcId="{9136E47C-54B2-447D-BEA8-E3C540B9FDBA}" destId="{15591522-CAAB-47A8-A66C-5B4295055E7C}" srcOrd="7" destOrd="0" presId="urn:microsoft.com/office/officeart/2005/8/layout/list1"/>
    <dgm:cxn modelId="{647D4CAC-4592-4B94-9093-68BD6BFF54EA}" type="presParOf" srcId="{9136E47C-54B2-447D-BEA8-E3C540B9FDBA}" destId="{79017668-3C05-4EDF-B502-DD5FCB18DB79}" srcOrd="8" destOrd="0" presId="urn:microsoft.com/office/officeart/2005/8/layout/list1"/>
    <dgm:cxn modelId="{9F98F82F-53F1-422A-87EC-510D10EC807A}" type="presParOf" srcId="{79017668-3C05-4EDF-B502-DD5FCB18DB79}" destId="{BD7DCB90-A7D0-4700-97BD-6634A51CD4E7}" srcOrd="0" destOrd="0" presId="urn:microsoft.com/office/officeart/2005/8/layout/list1"/>
    <dgm:cxn modelId="{AB653F76-ADEB-4942-B67E-B104A78F17DC}" type="presParOf" srcId="{79017668-3C05-4EDF-B502-DD5FCB18DB79}" destId="{AA0AA4E0-0E1B-4DE5-A26E-01EFD667A1D9}" srcOrd="1" destOrd="0" presId="urn:microsoft.com/office/officeart/2005/8/layout/list1"/>
    <dgm:cxn modelId="{12074C71-7481-419C-9B63-1B348A5D8AA3}" type="presParOf" srcId="{9136E47C-54B2-447D-BEA8-E3C540B9FDBA}" destId="{11F8CEED-F19C-45AA-87E2-A31856CB35BC}" srcOrd="9" destOrd="0" presId="urn:microsoft.com/office/officeart/2005/8/layout/list1"/>
    <dgm:cxn modelId="{8FE6DAA4-BA2B-4C1B-B8F9-C6D38C74C494}" type="presParOf" srcId="{9136E47C-54B2-447D-BEA8-E3C540B9FDBA}" destId="{4A1CAE39-8B59-481F-A15B-FD2E1EAE6CB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214244-AD31-4E53-9A8B-19978BE978B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9486830-B837-443E-8592-1DB19B636B6B}">
      <dgm:prSet/>
      <dgm:spPr/>
      <dgm:t>
        <a:bodyPr/>
        <a:lstStyle/>
        <a:p>
          <a:r>
            <a:rPr lang="en-US" b="0" i="0" baseline="0" dirty="0"/>
            <a:t>2. Relationship between SWE and conventional ultrasound measurements with age, creatinine and urea levels</a:t>
          </a:r>
          <a:endParaRPr lang="en-US" dirty="0"/>
        </a:p>
      </dgm:t>
    </dgm:pt>
    <dgm:pt modelId="{ECC8BB09-5461-44CF-94A0-55772224C812}" type="parTrans" cxnId="{ED18DEBE-F123-4F5C-AECE-818E66F97372}">
      <dgm:prSet/>
      <dgm:spPr/>
      <dgm:t>
        <a:bodyPr/>
        <a:lstStyle/>
        <a:p>
          <a:endParaRPr lang="en-US"/>
        </a:p>
      </dgm:t>
    </dgm:pt>
    <dgm:pt modelId="{BE488C51-7747-47F4-907F-77FA98EE6607}" type="sibTrans" cxnId="{ED18DEBE-F123-4F5C-AECE-818E66F97372}">
      <dgm:prSet/>
      <dgm:spPr/>
      <dgm:t>
        <a:bodyPr/>
        <a:lstStyle/>
        <a:p>
          <a:endParaRPr lang="en-US"/>
        </a:p>
      </dgm:t>
    </dgm:pt>
    <dgm:pt modelId="{E2B453A5-8240-4FD9-8CE8-9EB9D96AA264}">
      <dgm:prSet/>
      <dgm:spPr/>
      <dgm:t>
        <a:bodyPr/>
        <a:lstStyle/>
        <a:p>
          <a:r>
            <a:rPr lang="en-US" b="1" dirty="0"/>
            <a:t>M</a:t>
          </a:r>
          <a:r>
            <a:rPr lang="en-US" b="1" i="0" baseline="0" dirty="0"/>
            <a:t>oderate negative </a:t>
          </a:r>
          <a:r>
            <a:rPr lang="en-US" b="0" i="0" baseline="0" dirty="0"/>
            <a:t>linear correlation between </a:t>
          </a:r>
          <a:r>
            <a:rPr lang="en-US" b="1" i="0" baseline="0" dirty="0"/>
            <a:t>YM measurements and eGFR </a:t>
          </a:r>
          <a:r>
            <a:rPr lang="en-US" b="0" i="0" baseline="0" dirty="0"/>
            <a:t>(</a:t>
          </a:r>
          <a:r>
            <a:rPr lang="en-US" b="0" i="1" baseline="0" dirty="0"/>
            <a:t>r </a:t>
          </a:r>
          <a:r>
            <a:rPr lang="en-US" b="0" i="0" baseline="0" dirty="0"/>
            <a:t>= −0.576, </a:t>
          </a:r>
          <a:r>
            <a:rPr lang="en-US" b="0" i="1" baseline="0" dirty="0"/>
            <a:t>p </a:t>
          </a:r>
          <a:r>
            <a:rPr lang="en-US" b="0" i="0" baseline="0" dirty="0"/>
            <a:t>&lt; 0.0001). </a:t>
          </a:r>
          <a:endParaRPr lang="en-US" dirty="0"/>
        </a:p>
      </dgm:t>
    </dgm:pt>
    <dgm:pt modelId="{FA0AC8C4-674A-4D64-A3B4-002949A1DD29}" type="parTrans" cxnId="{EC6A471F-C1AA-478E-93AD-C3C88CCBDE85}">
      <dgm:prSet/>
      <dgm:spPr/>
      <dgm:t>
        <a:bodyPr/>
        <a:lstStyle/>
        <a:p>
          <a:endParaRPr lang="en-US"/>
        </a:p>
      </dgm:t>
    </dgm:pt>
    <dgm:pt modelId="{E7BEC6A4-833B-4EFF-AAF4-EA43307A1955}" type="sibTrans" cxnId="{EC6A471F-C1AA-478E-93AD-C3C88CCBDE85}">
      <dgm:prSet/>
      <dgm:spPr/>
      <dgm:t>
        <a:bodyPr/>
        <a:lstStyle/>
        <a:p>
          <a:endParaRPr lang="en-US"/>
        </a:p>
      </dgm:t>
    </dgm:pt>
    <dgm:pt modelId="{1F7B5F20-34CB-47F4-A36B-BCD7223C9321}">
      <dgm:prSet/>
      <dgm:spPr/>
      <dgm:t>
        <a:bodyPr/>
        <a:lstStyle/>
        <a:p>
          <a:r>
            <a:rPr lang="en-US" b="1" i="0" baseline="0" dirty="0"/>
            <a:t>Weak positive linear </a:t>
          </a:r>
          <a:r>
            <a:rPr lang="en-US" b="0" i="0" baseline="0" dirty="0"/>
            <a:t>correlations between YM measurements with age (</a:t>
          </a:r>
          <a:r>
            <a:rPr lang="en-US" b="0" i="1" baseline="0" dirty="0"/>
            <a:t>r </a:t>
          </a:r>
          <a:r>
            <a:rPr lang="en-US" b="0" i="0" baseline="0" dirty="0"/>
            <a:t>= 0.321, </a:t>
          </a:r>
          <a:r>
            <a:rPr lang="en-US" b="0" i="1" baseline="0" dirty="0"/>
            <a:t>p </a:t>
          </a:r>
          <a:r>
            <a:rPr lang="en-US" b="0" i="0" baseline="0" dirty="0"/>
            <a:t>&lt; 0.0001), serum creatinine (</a:t>
          </a:r>
          <a:r>
            <a:rPr lang="en-US" b="0" i="1" baseline="0" dirty="0"/>
            <a:t>r </a:t>
          </a:r>
          <a:r>
            <a:rPr lang="en-US" b="0" i="0" baseline="0" dirty="0"/>
            <a:t>= 0.375, </a:t>
          </a:r>
          <a:r>
            <a:rPr lang="en-US" b="0" i="1" baseline="0" dirty="0"/>
            <a:t>p </a:t>
          </a:r>
          <a:r>
            <a:rPr lang="en-US" b="0" i="0" baseline="0" dirty="0"/>
            <a:t>&lt; 0.0001) and serum urea (</a:t>
          </a:r>
          <a:r>
            <a:rPr lang="en-US" b="0" i="1" baseline="0" dirty="0"/>
            <a:t>r </a:t>
          </a:r>
          <a:r>
            <a:rPr lang="en-US" b="0" i="0" baseline="0" dirty="0"/>
            <a:t>= 0.287, </a:t>
          </a:r>
          <a:r>
            <a:rPr lang="en-US" b="0" i="1" baseline="0" dirty="0"/>
            <a:t>p </a:t>
          </a:r>
          <a:r>
            <a:rPr lang="en-US" b="0" i="0" baseline="0" dirty="0"/>
            <a:t>&lt; 0.0001) were observed.</a:t>
          </a:r>
          <a:endParaRPr lang="en-US" dirty="0"/>
        </a:p>
      </dgm:t>
    </dgm:pt>
    <dgm:pt modelId="{DAC618DD-2E1C-4593-BBD1-4ACE6A3BF889}" type="parTrans" cxnId="{90EC3F04-0694-461F-8980-DE07BC231E9F}">
      <dgm:prSet/>
      <dgm:spPr/>
      <dgm:t>
        <a:bodyPr/>
        <a:lstStyle/>
        <a:p>
          <a:endParaRPr lang="en-US"/>
        </a:p>
      </dgm:t>
    </dgm:pt>
    <dgm:pt modelId="{B984F9D7-6C14-41EE-997E-E186007F4191}" type="sibTrans" cxnId="{90EC3F04-0694-461F-8980-DE07BC231E9F}">
      <dgm:prSet/>
      <dgm:spPr/>
      <dgm:t>
        <a:bodyPr/>
        <a:lstStyle/>
        <a:p>
          <a:endParaRPr lang="en-US"/>
        </a:p>
      </dgm:t>
    </dgm:pt>
    <dgm:pt modelId="{395B6C10-3478-4148-A7D5-F6FB6B9BAC7A}">
      <dgm:prSet/>
      <dgm:spPr/>
      <dgm:t>
        <a:bodyPr/>
        <a:lstStyle/>
        <a:p>
          <a:r>
            <a:rPr lang="en-US" dirty="0"/>
            <a:t>K</a:t>
          </a:r>
          <a:r>
            <a:rPr lang="en-US" b="0" i="0" baseline="0" dirty="0"/>
            <a:t>idney length and cortical thickness obtained </a:t>
          </a:r>
          <a:r>
            <a:rPr lang="en-US" b="0" i="0" baseline="0" dirty="0" err="1"/>
            <a:t>sonographically</a:t>
          </a:r>
          <a:r>
            <a:rPr lang="en-US" b="0" i="0" baseline="0" dirty="0"/>
            <a:t> showed no significant correlation with age, eGFR, serum creatinine or serum urea.</a:t>
          </a:r>
          <a:endParaRPr lang="en-US" dirty="0"/>
        </a:p>
      </dgm:t>
    </dgm:pt>
    <dgm:pt modelId="{F423C183-A35F-4805-A229-780AD5D91E64}" type="parTrans" cxnId="{5929F14B-86D2-4759-83B2-FB2426DF5B85}">
      <dgm:prSet/>
      <dgm:spPr/>
      <dgm:t>
        <a:bodyPr/>
        <a:lstStyle/>
        <a:p>
          <a:endParaRPr lang="en-US"/>
        </a:p>
      </dgm:t>
    </dgm:pt>
    <dgm:pt modelId="{1483F10B-33D5-4450-8B8B-1F0BE9631E67}" type="sibTrans" cxnId="{5929F14B-86D2-4759-83B2-FB2426DF5B85}">
      <dgm:prSet/>
      <dgm:spPr/>
      <dgm:t>
        <a:bodyPr/>
        <a:lstStyle/>
        <a:p>
          <a:endParaRPr lang="en-US"/>
        </a:p>
      </dgm:t>
    </dgm:pt>
    <dgm:pt modelId="{11835B4B-6A71-4A13-A3C3-7D84FF66D1CA}">
      <dgm:prSet/>
      <dgm:spPr/>
      <dgm:t>
        <a:bodyPr/>
        <a:lstStyle/>
        <a:p>
          <a:r>
            <a:rPr lang="en-US" dirty="0"/>
            <a:t>N</a:t>
          </a:r>
          <a:r>
            <a:rPr lang="en-US" b="0" i="0" baseline="0" dirty="0"/>
            <a:t>o significant difference in renal length or cortical thickness in the diseased and control groups</a:t>
          </a:r>
          <a:endParaRPr lang="en-US" dirty="0"/>
        </a:p>
      </dgm:t>
    </dgm:pt>
    <dgm:pt modelId="{CEC9BA3E-6FBF-457E-BDEA-5AD1A2DF4601}" type="parTrans" cxnId="{4A88FFB9-2187-4A90-BEF6-A95A8E1EA51D}">
      <dgm:prSet/>
      <dgm:spPr/>
      <dgm:t>
        <a:bodyPr/>
        <a:lstStyle/>
        <a:p>
          <a:endParaRPr lang="en-US"/>
        </a:p>
      </dgm:t>
    </dgm:pt>
    <dgm:pt modelId="{AAD5BAB1-A028-4DC9-B789-C1B5D01D15D4}" type="sibTrans" cxnId="{4A88FFB9-2187-4A90-BEF6-A95A8E1EA51D}">
      <dgm:prSet/>
      <dgm:spPr/>
      <dgm:t>
        <a:bodyPr/>
        <a:lstStyle/>
        <a:p>
          <a:endParaRPr lang="en-US"/>
        </a:p>
      </dgm:t>
    </dgm:pt>
    <dgm:pt modelId="{187E8B9D-5698-4BEC-8433-F5D7A7E53CD0}">
      <dgm:prSet/>
      <dgm:spPr/>
      <dgm:t>
        <a:bodyPr/>
        <a:lstStyle/>
        <a:p>
          <a:r>
            <a:rPr lang="en-US" dirty="0"/>
            <a:t>Significant difference were found between YM measurement with renal length and cortical thickness  (F = 90.188, p &lt; 0.0001).</a:t>
          </a:r>
        </a:p>
      </dgm:t>
    </dgm:pt>
    <dgm:pt modelId="{9A0A2AAB-2E11-4F9B-AEE5-802ACDE9F455}" type="parTrans" cxnId="{B93506DA-6B53-485A-933A-48912291146B}">
      <dgm:prSet/>
      <dgm:spPr/>
      <dgm:t>
        <a:bodyPr/>
        <a:lstStyle/>
        <a:p>
          <a:endParaRPr lang="en-US"/>
        </a:p>
      </dgm:t>
    </dgm:pt>
    <dgm:pt modelId="{F095DA49-D481-4634-B5C7-BCE9089753E0}" type="sibTrans" cxnId="{B93506DA-6B53-485A-933A-48912291146B}">
      <dgm:prSet/>
      <dgm:spPr/>
      <dgm:t>
        <a:bodyPr/>
        <a:lstStyle/>
        <a:p>
          <a:endParaRPr lang="en-US"/>
        </a:p>
      </dgm:t>
    </dgm:pt>
    <dgm:pt modelId="{42A16B4C-EA9B-4E6B-A7B1-DE86B55B2531}">
      <dgm:prSet/>
      <dgm:spPr/>
      <dgm:t>
        <a:bodyPr/>
        <a:lstStyle/>
        <a:p>
          <a:r>
            <a:rPr lang="en-US" b="0" i="0" baseline="0" dirty="0"/>
            <a:t>Tukey post hoc test revealed that </a:t>
          </a:r>
          <a:r>
            <a:rPr lang="en-US" b="1" i="0" baseline="0" dirty="0">
              <a:solidFill>
                <a:srgbClr val="FF0000"/>
              </a:solidFill>
            </a:rPr>
            <a:t>the YM measurements were lower in the group that had higher eGFR with difficulty to distinguish between CKD 3, 4 and 5 the large variance within the groups.</a:t>
          </a:r>
          <a:endParaRPr lang="en-US" b="1" dirty="0">
            <a:solidFill>
              <a:srgbClr val="FF0000"/>
            </a:solidFill>
          </a:endParaRPr>
        </a:p>
      </dgm:t>
    </dgm:pt>
    <dgm:pt modelId="{E21A9CD8-6BF7-439D-A5BE-EC6C881318DD}" type="parTrans" cxnId="{5CE64385-F097-4AF3-9D63-326AA6B65493}">
      <dgm:prSet/>
      <dgm:spPr/>
      <dgm:t>
        <a:bodyPr/>
        <a:lstStyle/>
        <a:p>
          <a:endParaRPr lang="en-US"/>
        </a:p>
      </dgm:t>
    </dgm:pt>
    <dgm:pt modelId="{1F8E1BA7-99E9-406A-9D17-817D064FEC41}" type="sibTrans" cxnId="{5CE64385-F097-4AF3-9D63-326AA6B65493}">
      <dgm:prSet/>
      <dgm:spPr/>
      <dgm:t>
        <a:bodyPr/>
        <a:lstStyle/>
        <a:p>
          <a:endParaRPr lang="en-US"/>
        </a:p>
      </dgm:t>
    </dgm:pt>
    <dgm:pt modelId="{56993B6B-C57A-4D88-8EB5-8D2F3BC1F627}">
      <dgm:prSet/>
      <dgm:spPr/>
      <dgm:t>
        <a:bodyPr/>
        <a:lstStyle/>
        <a:p>
          <a:r>
            <a:rPr lang="en-US" b="0" i="0" baseline="0" dirty="0"/>
            <a:t>3. Comparison between SWE imaging with conventional ultrasound</a:t>
          </a:r>
          <a:endParaRPr lang="en-US" dirty="0"/>
        </a:p>
      </dgm:t>
    </dgm:pt>
    <dgm:pt modelId="{AC0D56A5-8668-4F16-B7FF-395128F0C650}" type="parTrans" cxnId="{D76B2B49-3AE4-4EE7-BBCC-EB5DB65B0D72}">
      <dgm:prSet/>
      <dgm:spPr/>
      <dgm:t>
        <a:bodyPr/>
        <a:lstStyle/>
        <a:p>
          <a:endParaRPr lang="en-US"/>
        </a:p>
      </dgm:t>
    </dgm:pt>
    <dgm:pt modelId="{6BDA2D57-331B-4FDC-A1A8-D344E27A30D8}" type="sibTrans" cxnId="{D76B2B49-3AE4-4EE7-BBCC-EB5DB65B0D72}">
      <dgm:prSet/>
      <dgm:spPr/>
      <dgm:t>
        <a:bodyPr/>
        <a:lstStyle/>
        <a:p>
          <a:endParaRPr lang="en-US"/>
        </a:p>
      </dgm:t>
    </dgm:pt>
    <dgm:pt modelId="{7F40158D-E887-4D0F-B623-B9562720FC56}">
      <dgm:prSet/>
      <dgm:spPr/>
      <dgm:t>
        <a:bodyPr/>
        <a:lstStyle/>
        <a:p>
          <a:r>
            <a:rPr lang="en-US" b="0" i="0" baseline="0"/>
            <a:t>The area under the ROC curve for SWE (0.87) was larger.</a:t>
          </a:r>
          <a:endParaRPr lang="en-US"/>
        </a:p>
      </dgm:t>
    </dgm:pt>
    <dgm:pt modelId="{22BE843F-27CD-499F-8F5E-F214864D9D61}" type="parTrans" cxnId="{314A1D4B-558F-4B92-8516-CBBA21E6D0F2}">
      <dgm:prSet/>
      <dgm:spPr/>
      <dgm:t>
        <a:bodyPr/>
        <a:lstStyle/>
        <a:p>
          <a:endParaRPr lang="en-US"/>
        </a:p>
      </dgm:t>
    </dgm:pt>
    <dgm:pt modelId="{C17F85DC-7BCA-420D-B490-19D48FAC7CA1}" type="sibTrans" cxnId="{314A1D4B-558F-4B92-8516-CBBA21E6D0F2}">
      <dgm:prSet/>
      <dgm:spPr/>
      <dgm:t>
        <a:bodyPr/>
        <a:lstStyle/>
        <a:p>
          <a:endParaRPr lang="en-US"/>
        </a:p>
      </dgm:t>
    </dgm:pt>
    <dgm:pt modelId="{7A476E91-8AB3-4757-A3EB-23002DB76DEF}">
      <dgm:prSet/>
      <dgm:spPr/>
      <dgm:t>
        <a:bodyPr/>
        <a:lstStyle/>
        <a:p>
          <a:r>
            <a:rPr lang="en-US" b="0" i="0" baseline="0" dirty="0">
              <a:solidFill>
                <a:srgbClr val="FF0000"/>
              </a:solidFill>
            </a:rPr>
            <a:t>YM measurement cut-off value of 4.31 kPa, of which a value less or equal to this suggested a non-diseased kidney</a:t>
          </a:r>
          <a:endParaRPr lang="en-US" dirty="0">
            <a:solidFill>
              <a:srgbClr val="FF0000"/>
            </a:solidFill>
          </a:endParaRPr>
        </a:p>
      </dgm:t>
    </dgm:pt>
    <dgm:pt modelId="{ADA82FAF-F2A1-4454-9251-C803A9C29F12}" type="parTrans" cxnId="{02BC8777-CEAD-4ACA-BC71-76DB20C98EB7}">
      <dgm:prSet/>
      <dgm:spPr/>
      <dgm:t>
        <a:bodyPr/>
        <a:lstStyle/>
        <a:p>
          <a:endParaRPr lang="en-US"/>
        </a:p>
      </dgm:t>
    </dgm:pt>
    <dgm:pt modelId="{E1B37398-E51D-407B-A455-51D0D42A2776}" type="sibTrans" cxnId="{02BC8777-CEAD-4ACA-BC71-76DB20C98EB7}">
      <dgm:prSet/>
      <dgm:spPr/>
      <dgm:t>
        <a:bodyPr/>
        <a:lstStyle/>
        <a:p>
          <a:endParaRPr lang="en-US"/>
        </a:p>
      </dgm:t>
    </dgm:pt>
    <dgm:pt modelId="{2C46C640-C01B-4C7B-A70A-0753A6CE03BC}">
      <dgm:prSet/>
      <dgm:spPr/>
      <dgm:t>
        <a:bodyPr/>
        <a:lstStyle/>
        <a:p>
          <a:r>
            <a:rPr lang="en-US" b="0" i="0" baseline="0" dirty="0"/>
            <a:t>This yielded a sensitivity and specificity of 80.3% and 79.5%, respectively</a:t>
          </a:r>
          <a:endParaRPr lang="en-US" dirty="0"/>
        </a:p>
      </dgm:t>
    </dgm:pt>
    <dgm:pt modelId="{0677B179-73F8-4497-AB20-F85A700EC53C}" type="parTrans" cxnId="{6EC95B6B-1B19-4C4D-B247-BE3D5913578A}">
      <dgm:prSet/>
      <dgm:spPr/>
      <dgm:t>
        <a:bodyPr/>
        <a:lstStyle/>
        <a:p>
          <a:endParaRPr lang="en-US"/>
        </a:p>
      </dgm:t>
    </dgm:pt>
    <dgm:pt modelId="{8547EAC0-EE3C-4E0A-A611-BF8BB4F9FE19}" type="sibTrans" cxnId="{6EC95B6B-1B19-4C4D-B247-BE3D5913578A}">
      <dgm:prSet/>
      <dgm:spPr/>
      <dgm:t>
        <a:bodyPr/>
        <a:lstStyle/>
        <a:p>
          <a:endParaRPr lang="en-US"/>
        </a:p>
      </dgm:t>
    </dgm:pt>
    <dgm:pt modelId="{7EF769CA-1D5C-44A5-8200-F433AFB17F16}" type="pres">
      <dgm:prSet presAssocID="{62214244-AD31-4E53-9A8B-19978BE978BD}" presName="linear" presStyleCnt="0">
        <dgm:presLayoutVars>
          <dgm:animLvl val="lvl"/>
          <dgm:resizeHandles val="exact"/>
        </dgm:presLayoutVars>
      </dgm:prSet>
      <dgm:spPr/>
    </dgm:pt>
    <dgm:pt modelId="{5362219F-4A70-4A00-BF99-26E95D49793F}" type="pres">
      <dgm:prSet presAssocID="{C9486830-B837-443E-8592-1DB19B636B6B}" presName="parentText" presStyleLbl="node1" presStyleIdx="0" presStyleCnt="2">
        <dgm:presLayoutVars>
          <dgm:chMax val="0"/>
          <dgm:bulletEnabled val="1"/>
        </dgm:presLayoutVars>
      </dgm:prSet>
      <dgm:spPr/>
    </dgm:pt>
    <dgm:pt modelId="{3E69F539-300D-41D0-906D-4586DA833E18}" type="pres">
      <dgm:prSet presAssocID="{C9486830-B837-443E-8592-1DB19B636B6B}" presName="childText" presStyleLbl="revTx" presStyleIdx="0" presStyleCnt="2">
        <dgm:presLayoutVars>
          <dgm:bulletEnabled val="1"/>
        </dgm:presLayoutVars>
      </dgm:prSet>
      <dgm:spPr/>
    </dgm:pt>
    <dgm:pt modelId="{04DE16B3-B0CB-4724-8F73-E03253433E4B}" type="pres">
      <dgm:prSet presAssocID="{56993B6B-C57A-4D88-8EB5-8D2F3BC1F627}" presName="parentText" presStyleLbl="node1" presStyleIdx="1" presStyleCnt="2">
        <dgm:presLayoutVars>
          <dgm:chMax val="0"/>
          <dgm:bulletEnabled val="1"/>
        </dgm:presLayoutVars>
      </dgm:prSet>
      <dgm:spPr/>
    </dgm:pt>
    <dgm:pt modelId="{70D21AE0-CDF2-4835-9E90-D05C9B298452}" type="pres">
      <dgm:prSet presAssocID="{56993B6B-C57A-4D88-8EB5-8D2F3BC1F627}" presName="childText" presStyleLbl="revTx" presStyleIdx="1" presStyleCnt="2">
        <dgm:presLayoutVars>
          <dgm:bulletEnabled val="1"/>
        </dgm:presLayoutVars>
      </dgm:prSet>
      <dgm:spPr/>
    </dgm:pt>
  </dgm:ptLst>
  <dgm:cxnLst>
    <dgm:cxn modelId="{90EC3F04-0694-461F-8980-DE07BC231E9F}" srcId="{C9486830-B837-443E-8592-1DB19B636B6B}" destId="{1F7B5F20-34CB-47F4-A36B-BCD7223C9321}" srcOrd="1" destOrd="0" parTransId="{DAC618DD-2E1C-4593-BBD1-4ACE6A3BF889}" sibTransId="{B984F9D7-6C14-41EE-997E-E186007F4191}"/>
    <dgm:cxn modelId="{0B77E911-5F10-44EC-B7D4-4CC89A927FFC}" type="presOf" srcId="{187E8B9D-5698-4BEC-8433-F5D7A7E53CD0}" destId="{3E69F539-300D-41D0-906D-4586DA833E18}" srcOrd="0" destOrd="4" presId="urn:microsoft.com/office/officeart/2005/8/layout/vList2"/>
    <dgm:cxn modelId="{D1784118-5215-4CE6-B05F-3847D67B5724}" type="presOf" srcId="{7F40158D-E887-4D0F-B623-B9562720FC56}" destId="{70D21AE0-CDF2-4835-9E90-D05C9B298452}" srcOrd="0" destOrd="0" presId="urn:microsoft.com/office/officeart/2005/8/layout/vList2"/>
    <dgm:cxn modelId="{6CE2AE19-BD2C-4916-B288-AAF0FE947E75}" type="presOf" srcId="{1F7B5F20-34CB-47F4-A36B-BCD7223C9321}" destId="{3E69F539-300D-41D0-906D-4586DA833E18}" srcOrd="0" destOrd="1" presId="urn:microsoft.com/office/officeart/2005/8/layout/vList2"/>
    <dgm:cxn modelId="{EC6A471F-C1AA-478E-93AD-C3C88CCBDE85}" srcId="{C9486830-B837-443E-8592-1DB19B636B6B}" destId="{E2B453A5-8240-4FD9-8CE8-9EB9D96AA264}" srcOrd="0" destOrd="0" parTransId="{FA0AC8C4-674A-4D64-A3B4-002949A1DD29}" sibTransId="{E7BEC6A4-833B-4EFF-AAF4-EA43307A1955}"/>
    <dgm:cxn modelId="{BBD45526-A2A7-4C79-BE5B-3D15F9343344}" type="presOf" srcId="{42A16B4C-EA9B-4E6B-A7B1-DE86B55B2531}" destId="{3E69F539-300D-41D0-906D-4586DA833E18}" srcOrd="0" destOrd="5" presId="urn:microsoft.com/office/officeart/2005/8/layout/vList2"/>
    <dgm:cxn modelId="{25D8FB40-8973-4D02-B138-463D7C000C38}" type="presOf" srcId="{C9486830-B837-443E-8592-1DB19B636B6B}" destId="{5362219F-4A70-4A00-BF99-26E95D49793F}" srcOrd="0" destOrd="0" presId="urn:microsoft.com/office/officeart/2005/8/layout/vList2"/>
    <dgm:cxn modelId="{21014061-12FC-4C4A-A599-432B099D332D}" type="presOf" srcId="{7A476E91-8AB3-4757-A3EB-23002DB76DEF}" destId="{70D21AE0-CDF2-4835-9E90-D05C9B298452}" srcOrd="0" destOrd="1" presId="urn:microsoft.com/office/officeart/2005/8/layout/vList2"/>
    <dgm:cxn modelId="{E7740443-2B0F-4153-8453-1B12EDE3031E}" type="presOf" srcId="{56993B6B-C57A-4D88-8EB5-8D2F3BC1F627}" destId="{04DE16B3-B0CB-4724-8F73-E03253433E4B}" srcOrd="0" destOrd="0" presId="urn:microsoft.com/office/officeart/2005/8/layout/vList2"/>
    <dgm:cxn modelId="{D76B2B49-3AE4-4EE7-BBCC-EB5DB65B0D72}" srcId="{62214244-AD31-4E53-9A8B-19978BE978BD}" destId="{56993B6B-C57A-4D88-8EB5-8D2F3BC1F627}" srcOrd="1" destOrd="0" parTransId="{AC0D56A5-8668-4F16-B7FF-395128F0C650}" sibTransId="{6BDA2D57-331B-4FDC-A1A8-D344E27A30D8}"/>
    <dgm:cxn modelId="{314A1D4B-558F-4B92-8516-CBBA21E6D0F2}" srcId="{56993B6B-C57A-4D88-8EB5-8D2F3BC1F627}" destId="{7F40158D-E887-4D0F-B623-B9562720FC56}" srcOrd="0" destOrd="0" parTransId="{22BE843F-27CD-499F-8F5E-F214864D9D61}" sibTransId="{C17F85DC-7BCA-420D-B490-19D48FAC7CA1}"/>
    <dgm:cxn modelId="{6EC95B6B-1B19-4C4D-B247-BE3D5913578A}" srcId="{56993B6B-C57A-4D88-8EB5-8D2F3BC1F627}" destId="{2C46C640-C01B-4C7B-A70A-0753A6CE03BC}" srcOrd="2" destOrd="0" parTransId="{0677B179-73F8-4497-AB20-F85A700EC53C}" sibTransId="{8547EAC0-EE3C-4E0A-A611-BF8BB4F9FE19}"/>
    <dgm:cxn modelId="{5929F14B-86D2-4759-83B2-FB2426DF5B85}" srcId="{C9486830-B837-443E-8592-1DB19B636B6B}" destId="{395B6C10-3478-4148-A7D5-F6FB6B9BAC7A}" srcOrd="2" destOrd="0" parTransId="{F423C183-A35F-4805-A229-780AD5D91E64}" sibTransId="{1483F10B-33D5-4450-8B8B-1F0BE9631E67}"/>
    <dgm:cxn modelId="{02BC8777-CEAD-4ACA-BC71-76DB20C98EB7}" srcId="{56993B6B-C57A-4D88-8EB5-8D2F3BC1F627}" destId="{7A476E91-8AB3-4757-A3EB-23002DB76DEF}" srcOrd="1" destOrd="0" parTransId="{ADA82FAF-F2A1-4454-9251-C803A9C29F12}" sibTransId="{E1B37398-E51D-407B-A455-51D0D42A2776}"/>
    <dgm:cxn modelId="{5CE64385-F097-4AF3-9D63-326AA6B65493}" srcId="{C9486830-B837-443E-8592-1DB19B636B6B}" destId="{42A16B4C-EA9B-4E6B-A7B1-DE86B55B2531}" srcOrd="5" destOrd="0" parTransId="{E21A9CD8-6BF7-439D-A5BE-EC6C881318DD}" sibTransId="{1F8E1BA7-99E9-406A-9D17-817D064FEC41}"/>
    <dgm:cxn modelId="{D606269E-20D2-45EE-AC94-BE06607854A9}" type="presOf" srcId="{11835B4B-6A71-4A13-A3C3-7D84FF66D1CA}" destId="{3E69F539-300D-41D0-906D-4586DA833E18}" srcOrd="0" destOrd="3" presId="urn:microsoft.com/office/officeart/2005/8/layout/vList2"/>
    <dgm:cxn modelId="{4A88FFB9-2187-4A90-BEF6-A95A8E1EA51D}" srcId="{C9486830-B837-443E-8592-1DB19B636B6B}" destId="{11835B4B-6A71-4A13-A3C3-7D84FF66D1CA}" srcOrd="3" destOrd="0" parTransId="{CEC9BA3E-6FBF-457E-BDEA-5AD1A2DF4601}" sibTransId="{AAD5BAB1-A028-4DC9-B789-C1B5D01D15D4}"/>
    <dgm:cxn modelId="{B938F8BC-FE4C-48A7-B9B1-DFEFB2D048AB}" type="presOf" srcId="{62214244-AD31-4E53-9A8B-19978BE978BD}" destId="{7EF769CA-1D5C-44A5-8200-F433AFB17F16}" srcOrd="0" destOrd="0" presId="urn:microsoft.com/office/officeart/2005/8/layout/vList2"/>
    <dgm:cxn modelId="{ED18DEBE-F123-4F5C-AECE-818E66F97372}" srcId="{62214244-AD31-4E53-9A8B-19978BE978BD}" destId="{C9486830-B837-443E-8592-1DB19B636B6B}" srcOrd="0" destOrd="0" parTransId="{ECC8BB09-5461-44CF-94A0-55772224C812}" sibTransId="{BE488C51-7747-47F4-907F-77FA98EE6607}"/>
    <dgm:cxn modelId="{9E9371CE-55FD-4864-9D8B-79662AF19D52}" type="presOf" srcId="{E2B453A5-8240-4FD9-8CE8-9EB9D96AA264}" destId="{3E69F539-300D-41D0-906D-4586DA833E18}" srcOrd="0" destOrd="0" presId="urn:microsoft.com/office/officeart/2005/8/layout/vList2"/>
    <dgm:cxn modelId="{ED0D6AD8-9695-47B7-B3FF-CA922CDC36C9}" type="presOf" srcId="{2C46C640-C01B-4C7B-A70A-0753A6CE03BC}" destId="{70D21AE0-CDF2-4835-9E90-D05C9B298452}" srcOrd="0" destOrd="2" presId="urn:microsoft.com/office/officeart/2005/8/layout/vList2"/>
    <dgm:cxn modelId="{B93506DA-6B53-485A-933A-48912291146B}" srcId="{C9486830-B837-443E-8592-1DB19B636B6B}" destId="{187E8B9D-5698-4BEC-8433-F5D7A7E53CD0}" srcOrd="4" destOrd="0" parTransId="{9A0A2AAB-2E11-4F9B-AEE5-802ACDE9F455}" sibTransId="{F095DA49-D481-4634-B5C7-BCE9089753E0}"/>
    <dgm:cxn modelId="{588A7BF2-8F6A-4DF0-A2F3-1F1CF40040BC}" type="presOf" srcId="{395B6C10-3478-4148-A7D5-F6FB6B9BAC7A}" destId="{3E69F539-300D-41D0-906D-4586DA833E18}" srcOrd="0" destOrd="2" presId="urn:microsoft.com/office/officeart/2005/8/layout/vList2"/>
    <dgm:cxn modelId="{890160E9-9007-43D6-8B17-9CACCD136038}" type="presParOf" srcId="{7EF769CA-1D5C-44A5-8200-F433AFB17F16}" destId="{5362219F-4A70-4A00-BF99-26E95D49793F}" srcOrd="0" destOrd="0" presId="urn:microsoft.com/office/officeart/2005/8/layout/vList2"/>
    <dgm:cxn modelId="{039FD0BE-2864-4B17-A9E2-AA575A8FE42C}" type="presParOf" srcId="{7EF769CA-1D5C-44A5-8200-F433AFB17F16}" destId="{3E69F539-300D-41D0-906D-4586DA833E18}" srcOrd="1" destOrd="0" presId="urn:microsoft.com/office/officeart/2005/8/layout/vList2"/>
    <dgm:cxn modelId="{283BF706-793F-4D43-A25D-4AE4206C51B7}" type="presParOf" srcId="{7EF769CA-1D5C-44A5-8200-F433AFB17F16}" destId="{04DE16B3-B0CB-4724-8F73-E03253433E4B}" srcOrd="2" destOrd="0" presId="urn:microsoft.com/office/officeart/2005/8/layout/vList2"/>
    <dgm:cxn modelId="{959CE5AF-CF86-4D86-97E1-BDC867719DED}" type="presParOf" srcId="{7EF769CA-1D5C-44A5-8200-F433AFB17F16}" destId="{70D21AE0-CDF2-4835-9E90-D05C9B29845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952BC6-B429-4260-8A5E-0B237421786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3EF2C95F-D2C2-4997-AE92-EB5564F10FF4}">
      <dgm:prSet/>
      <dgm:spPr/>
      <dgm:t>
        <a:bodyPr/>
        <a:lstStyle/>
        <a:p>
          <a:r>
            <a:rPr lang="en-US" b="0" i="0" baseline="0" dirty="0"/>
            <a:t>4. Reproducibility of YM measurements.</a:t>
          </a:r>
          <a:endParaRPr lang="en-US" dirty="0"/>
        </a:p>
      </dgm:t>
    </dgm:pt>
    <dgm:pt modelId="{4CF4D124-37D0-44DC-9A8E-A20D8BF75AA4}" type="parTrans" cxnId="{ECF76A99-07CF-454E-978C-A0CBD2732042}">
      <dgm:prSet/>
      <dgm:spPr/>
      <dgm:t>
        <a:bodyPr/>
        <a:lstStyle/>
        <a:p>
          <a:endParaRPr lang="en-US"/>
        </a:p>
      </dgm:t>
    </dgm:pt>
    <dgm:pt modelId="{D4CA2AA7-5FC4-443C-82DE-67495B7B8F1C}" type="sibTrans" cxnId="{ECF76A99-07CF-454E-978C-A0CBD2732042}">
      <dgm:prSet/>
      <dgm:spPr/>
      <dgm:t>
        <a:bodyPr/>
        <a:lstStyle/>
        <a:p>
          <a:endParaRPr lang="en-US"/>
        </a:p>
      </dgm:t>
    </dgm:pt>
    <dgm:pt modelId="{0FE8E44A-F3BB-4549-8072-F3C34891ABAA}">
      <dgm:prSet/>
      <dgm:spPr/>
      <dgm:t>
        <a:bodyPr/>
        <a:lstStyle/>
        <a:p>
          <a:r>
            <a:rPr lang="en-US" b="0" i="0" baseline="0" dirty="0"/>
            <a:t>YM measurements had fair to good interobserver reliability and excellent </a:t>
          </a:r>
          <a:r>
            <a:rPr lang="en-US" b="0" i="0" baseline="0" dirty="0" err="1"/>
            <a:t>intraobserver</a:t>
          </a:r>
          <a:r>
            <a:rPr lang="en-US" b="0" i="0" baseline="0" dirty="0"/>
            <a:t> reliability.</a:t>
          </a:r>
          <a:endParaRPr lang="en-US" dirty="0"/>
        </a:p>
      </dgm:t>
    </dgm:pt>
    <dgm:pt modelId="{E20C3E02-814E-413D-8E1B-2976CDDBFBB0}" type="parTrans" cxnId="{08896AE8-DC75-4729-A25E-2FCE6A2FF584}">
      <dgm:prSet/>
      <dgm:spPr/>
      <dgm:t>
        <a:bodyPr/>
        <a:lstStyle/>
        <a:p>
          <a:endParaRPr lang="en-US"/>
        </a:p>
      </dgm:t>
    </dgm:pt>
    <dgm:pt modelId="{CBFC4367-1D4D-461B-AB0E-4DFF7BBE59B9}" type="sibTrans" cxnId="{08896AE8-DC75-4729-A25E-2FCE6A2FF584}">
      <dgm:prSet/>
      <dgm:spPr/>
      <dgm:t>
        <a:bodyPr/>
        <a:lstStyle/>
        <a:p>
          <a:endParaRPr lang="en-US"/>
        </a:p>
      </dgm:t>
    </dgm:pt>
    <dgm:pt modelId="{E0192AC3-06E1-4EFE-A280-65A74FD45617}">
      <dgm:prSet/>
      <dgm:spPr/>
      <dgm:t>
        <a:bodyPr/>
        <a:lstStyle/>
        <a:p>
          <a:r>
            <a:rPr lang="en-US" b="0" i="0" baseline="0" dirty="0"/>
            <a:t>5. YM measurements from pre- and post-void study.</a:t>
          </a:r>
          <a:endParaRPr lang="en-US" dirty="0"/>
        </a:p>
      </dgm:t>
    </dgm:pt>
    <dgm:pt modelId="{369ED7E4-1FF1-4FF0-BA71-6B49D3B4CBD5}" type="parTrans" cxnId="{00AB5B78-C2CF-474F-AF1D-31196D82558F}">
      <dgm:prSet/>
      <dgm:spPr/>
      <dgm:t>
        <a:bodyPr/>
        <a:lstStyle/>
        <a:p>
          <a:endParaRPr lang="en-US"/>
        </a:p>
      </dgm:t>
    </dgm:pt>
    <dgm:pt modelId="{1512F604-8D89-4BBC-8D9C-92745DE629C8}" type="sibTrans" cxnId="{00AB5B78-C2CF-474F-AF1D-31196D82558F}">
      <dgm:prSet/>
      <dgm:spPr/>
      <dgm:t>
        <a:bodyPr/>
        <a:lstStyle/>
        <a:p>
          <a:endParaRPr lang="en-US"/>
        </a:p>
      </dgm:t>
    </dgm:pt>
    <dgm:pt modelId="{B76C75D5-2AE9-4855-AACF-872774EE20C4}">
      <dgm:prSet/>
      <dgm:spPr/>
      <dgm:t>
        <a:bodyPr/>
        <a:lstStyle/>
        <a:p>
          <a:r>
            <a:rPr lang="en-US" dirty="0"/>
            <a:t>N</a:t>
          </a:r>
          <a:r>
            <a:rPr lang="en-US" b="0" i="0" baseline="0" dirty="0"/>
            <a:t>o significant difference in YM measurements of the renal cortices between empty and full bladder states</a:t>
          </a:r>
          <a:endParaRPr lang="en-US" dirty="0"/>
        </a:p>
      </dgm:t>
    </dgm:pt>
    <dgm:pt modelId="{7BEA525C-1162-484C-94EB-B7DB386D2C61}" type="parTrans" cxnId="{1F884BFD-E0C7-4B40-8ED8-FD47F54204D4}">
      <dgm:prSet/>
      <dgm:spPr/>
      <dgm:t>
        <a:bodyPr/>
        <a:lstStyle/>
        <a:p>
          <a:endParaRPr lang="en-US"/>
        </a:p>
      </dgm:t>
    </dgm:pt>
    <dgm:pt modelId="{5CBBFF52-83C9-4458-9A5D-F1463679F3C7}" type="sibTrans" cxnId="{1F884BFD-E0C7-4B40-8ED8-FD47F54204D4}">
      <dgm:prSet/>
      <dgm:spPr/>
      <dgm:t>
        <a:bodyPr/>
        <a:lstStyle/>
        <a:p>
          <a:endParaRPr lang="en-US"/>
        </a:p>
      </dgm:t>
    </dgm:pt>
    <dgm:pt modelId="{8EA758D4-9845-46ED-9811-1CB0F238EE1F}">
      <dgm:prSet/>
      <dgm:spPr/>
      <dgm:t>
        <a:bodyPr/>
        <a:lstStyle/>
        <a:p>
          <a:r>
            <a:rPr lang="en-US" b="0" i="0" baseline="0" dirty="0"/>
            <a:t>6. YM measurements from different ROI location.</a:t>
          </a:r>
          <a:endParaRPr lang="en-US" dirty="0"/>
        </a:p>
      </dgm:t>
    </dgm:pt>
    <dgm:pt modelId="{A8916D59-D10E-4025-AF32-D2472F04D0B2}" type="parTrans" cxnId="{8939538A-9E5F-41F0-ABFB-2B2705B324B8}">
      <dgm:prSet/>
      <dgm:spPr/>
      <dgm:t>
        <a:bodyPr/>
        <a:lstStyle/>
        <a:p>
          <a:endParaRPr lang="en-US"/>
        </a:p>
      </dgm:t>
    </dgm:pt>
    <dgm:pt modelId="{BFA13020-4FA8-4170-9B93-6E1FE344A196}" type="sibTrans" cxnId="{8939538A-9E5F-41F0-ABFB-2B2705B324B8}">
      <dgm:prSet/>
      <dgm:spPr/>
      <dgm:t>
        <a:bodyPr/>
        <a:lstStyle/>
        <a:p>
          <a:endParaRPr lang="en-US"/>
        </a:p>
      </dgm:t>
    </dgm:pt>
    <dgm:pt modelId="{174C197A-D3BD-4D1C-88DD-984BB39C22A6}">
      <dgm:prSet/>
      <dgm:spPr/>
      <dgm:t>
        <a:bodyPr/>
        <a:lstStyle/>
        <a:p>
          <a:r>
            <a:rPr lang="en-US" dirty="0"/>
            <a:t>Significant m</a:t>
          </a:r>
          <a:r>
            <a:rPr lang="en-US" b="0" i="0" baseline="0" dirty="0"/>
            <a:t>edian difference of YM measurements between upper pole and </a:t>
          </a:r>
          <a:r>
            <a:rPr lang="en-US" b="0" i="0" baseline="0" dirty="0" err="1"/>
            <a:t>midregion</a:t>
          </a:r>
          <a:r>
            <a:rPr lang="en-US" b="0" i="0" baseline="0" dirty="0"/>
            <a:t> ROI box locations (</a:t>
          </a:r>
          <a:r>
            <a:rPr lang="en-US" b="0" i="1" baseline="0" dirty="0"/>
            <a:t>p </a:t>
          </a:r>
          <a:r>
            <a:rPr lang="en-US" b="0" i="0" baseline="0" dirty="0"/>
            <a:t>&lt; 0.0001), with the upper pole (2.52kPa) showing lower YM values than the </a:t>
          </a:r>
          <a:r>
            <a:rPr lang="en-US" b="0" i="0" baseline="0" dirty="0" err="1"/>
            <a:t>midregion</a:t>
          </a:r>
          <a:r>
            <a:rPr lang="en-US" b="0" i="0" baseline="0" dirty="0"/>
            <a:t> of the kidney (6.57 kPa)</a:t>
          </a:r>
          <a:endParaRPr lang="en-US" dirty="0"/>
        </a:p>
      </dgm:t>
    </dgm:pt>
    <dgm:pt modelId="{4A8A538D-E447-47B6-A6E2-A98B4B2EB2A2}" type="parTrans" cxnId="{F4DD034C-45C0-4219-9884-0D23D55FCB0D}">
      <dgm:prSet/>
      <dgm:spPr/>
      <dgm:t>
        <a:bodyPr/>
        <a:lstStyle/>
        <a:p>
          <a:endParaRPr lang="en-US"/>
        </a:p>
      </dgm:t>
    </dgm:pt>
    <dgm:pt modelId="{895E828C-A3C6-4EE8-A616-3E23842386EE}" type="sibTrans" cxnId="{F4DD034C-45C0-4219-9884-0D23D55FCB0D}">
      <dgm:prSet/>
      <dgm:spPr/>
      <dgm:t>
        <a:bodyPr/>
        <a:lstStyle/>
        <a:p>
          <a:endParaRPr lang="en-US"/>
        </a:p>
      </dgm:t>
    </dgm:pt>
    <dgm:pt modelId="{8B633E67-098E-4631-A529-B3E40965142F}" type="pres">
      <dgm:prSet presAssocID="{B3952BC6-B429-4260-8A5E-0B2374217865}" presName="Name0" presStyleCnt="0">
        <dgm:presLayoutVars>
          <dgm:dir/>
          <dgm:animLvl val="lvl"/>
          <dgm:resizeHandles val="exact"/>
        </dgm:presLayoutVars>
      </dgm:prSet>
      <dgm:spPr/>
    </dgm:pt>
    <dgm:pt modelId="{0276B3F8-B8D6-4365-BB34-4D6FA995E8CA}" type="pres">
      <dgm:prSet presAssocID="{3EF2C95F-D2C2-4997-AE92-EB5564F10FF4}" presName="composite" presStyleCnt="0"/>
      <dgm:spPr/>
    </dgm:pt>
    <dgm:pt modelId="{27A3DD20-7CA6-40B7-A566-E5A764BA1E88}" type="pres">
      <dgm:prSet presAssocID="{3EF2C95F-D2C2-4997-AE92-EB5564F10FF4}" presName="parTx" presStyleLbl="alignNode1" presStyleIdx="0" presStyleCnt="3">
        <dgm:presLayoutVars>
          <dgm:chMax val="0"/>
          <dgm:chPref val="0"/>
          <dgm:bulletEnabled val="1"/>
        </dgm:presLayoutVars>
      </dgm:prSet>
      <dgm:spPr/>
    </dgm:pt>
    <dgm:pt modelId="{C7F1E07D-5F3A-4985-9A60-7F72204919A1}" type="pres">
      <dgm:prSet presAssocID="{3EF2C95F-D2C2-4997-AE92-EB5564F10FF4}" presName="desTx" presStyleLbl="alignAccFollowNode1" presStyleIdx="0" presStyleCnt="3">
        <dgm:presLayoutVars>
          <dgm:bulletEnabled val="1"/>
        </dgm:presLayoutVars>
      </dgm:prSet>
      <dgm:spPr/>
    </dgm:pt>
    <dgm:pt modelId="{ECF0556E-000D-4003-B72D-C65003BDC26D}" type="pres">
      <dgm:prSet presAssocID="{D4CA2AA7-5FC4-443C-82DE-67495B7B8F1C}" presName="space" presStyleCnt="0"/>
      <dgm:spPr/>
    </dgm:pt>
    <dgm:pt modelId="{38BAD107-5975-41EB-9527-431475A322F1}" type="pres">
      <dgm:prSet presAssocID="{E0192AC3-06E1-4EFE-A280-65A74FD45617}" presName="composite" presStyleCnt="0"/>
      <dgm:spPr/>
    </dgm:pt>
    <dgm:pt modelId="{D01B6B1A-8473-4A4A-92B3-9F02CAD46348}" type="pres">
      <dgm:prSet presAssocID="{E0192AC3-06E1-4EFE-A280-65A74FD45617}" presName="parTx" presStyleLbl="alignNode1" presStyleIdx="1" presStyleCnt="3">
        <dgm:presLayoutVars>
          <dgm:chMax val="0"/>
          <dgm:chPref val="0"/>
          <dgm:bulletEnabled val="1"/>
        </dgm:presLayoutVars>
      </dgm:prSet>
      <dgm:spPr/>
    </dgm:pt>
    <dgm:pt modelId="{755194A2-308D-410F-A7C7-E798A6B85A32}" type="pres">
      <dgm:prSet presAssocID="{E0192AC3-06E1-4EFE-A280-65A74FD45617}" presName="desTx" presStyleLbl="alignAccFollowNode1" presStyleIdx="1" presStyleCnt="3">
        <dgm:presLayoutVars>
          <dgm:bulletEnabled val="1"/>
        </dgm:presLayoutVars>
      </dgm:prSet>
      <dgm:spPr/>
    </dgm:pt>
    <dgm:pt modelId="{C96F304F-7B0D-4D7C-BF3B-9A1FD879BCF9}" type="pres">
      <dgm:prSet presAssocID="{1512F604-8D89-4BBC-8D9C-92745DE629C8}" presName="space" presStyleCnt="0"/>
      <dgm:spPr/>
    </dgm:pt>
    <dgm:pt modelId="{CE0F5D17-2DB2-4FC1-AF6E-B559B325209F}" type="pres">
      <dgm:prSet presAssocID="{8EA758D4-9845-46ED-9811-1CB0F238EE1F}" presName="composite" presStyleCnt="0"/>
      <dgm:spPr/>
    </dgm:pt>
    <dgm:pt modelId="{4F174289-D4DB-419D-9C01-B7551C98F141}" type="pres">
      <dgm:prSet presAssocID="{8EA758D4-9845-46ED-9811-1CB0F238EE1F}" presName="parTx" presStyleLbl="alignNode1" presStyleIdx="2" presStyleCnt="3">
        <dgm:presLayoutVars>
          <dgm:chMax val="0"/>
          <dgm:chPref val="0"/>
          <dgm:bulletEnabled val="1"/>
        </dgm:presLayoutVars>
      </dgm:prSet>
      <dgm:spPr/>
    </dgm:pt>
    <dgm:pt modelId="{EE9F0CB1-0129-480A-A451-E481A3B6F26F}" type="pres">
      <dgm:prSet presAssocID="{8EA758D4-9845-46ED-9811-1CB0F238EE1F}" presName="desTx" presStyleLbl="alignAccFollowNode1" presStyleIdx="2" presStyleCnt="3">
        <dgm:presLayoutVars>
          <dgm:bulletEnabled val="1"/>
        </dgm:presLayoutVars>
      </dgm:prSet>
      <dgm:spPr/>
    </dgm:pt>
  </dgm:ptLst>
  <dgm:cxnLst>
    <dgm:cxn modelId="{FC03A30B-50C2-4DA2-B539-31245244BBCE}" type="presOf" srcId="{B3952BC6-B429-4260-8A5E-0B2374217865}" destId="{8B633E67-098E-4631-A529-B3E40965142F}" srcOrd="0" destOrd="0" presId="urn:microsoft.com/office/officeart/2005/8/layout/hList1"/>
    <dgm:cxn modelId="{D303BC66-A8C9-4CB7-A0B1-BC9AD6C3C514}" type="presOf" srcId="{E0192AC3-06E1-4EFE-A280-65A74FD45617}" destId="{D01B6B1A-8473-4A4A-92B3-9F02CAD46348}" srcOrd="0" destOrd="0" presId="urn:microsoft.com/office/officeart/2005/8/layout/hList1"/>
    <dgm:cxn modelId="{F4DD034C-45C0-4219-9884-0D23D55FCB0D}" srcId="{8EA758D4-9845-46ED-9811-1CB0F238EE1F}" destId="{174C197A-D3BD-4D1C-88DD-984BB39C22A6}" srcOrd="0" destOrd="0" parTransId="{4A8A538D-E447-47B6-A6E2-A98B4B2EB2A2}" sibTransId="{895E828C-A3C6-4EE8-A616-3E23842386EE}"/>
    <dgm:cxn modelId="{3AB46A73-7B8B-4E35-9925-474059E3A075}" type="presOf" srcId="{174C197A-D3BD-4D1C-88DD-984BB39C22A6}" destId="{EE9F0CB1-0129-480A-A451-E481A3B6F26F}" srcOrd="0" destOrd="0" presId="urn:microsoft.com/office/officeart/2005/8/layout/hList1"/>
    <dgm:cxn modelId="{00AB5B78-C2CF-474F-AF1D-31196D82558F}" srcId="{B3952BC6-B429-4260-8A5E-0B2374217865}" destId="{E0192AC3-06E1-4EFE-A280-65A74FD45617}" srcOrd="1" destOrd="0" parTransId="{369ED7E4-1FF1-4FF0-BA71-6B49D3B4CBD5}" sibTransId="{1512F604-8D89-4BBC-8D9C-92745DE629C8}"/>
    <dgm:cxn modelId="{88911785-E7BD-46F9-92D8-D3B3F7FB832E}" type="presOf" srcId="{8EA758D4-9845-46ED-9811-1CB0F238EE1F}" destId="{4F174289-D4DB-419D-9C01-B7551C98F141}" srcOrd="0" destOrd="0" presId="urn:microsoft.com/office/officeart/2005/8/layout/hList1"/>
    <dgm:cxn modelId="{8939538A-9E5F-41F0-ABFB-2B2705B324B8}" srcId="{B3952BC6-B429-4260-8A5E-0B2374217865}" destId="{8EA758D4-9845-46ED-9811-1CB0F238EE1F}" srcOrd="2" destOrd="0" parTransId="{A8916D59-D10E-4025-AF32-D2472F04D0B2}" sibTransId="{BFA13020-4FA8-4170-9B93-6E1FE344A196}"/>
    <dgm:cxn modelId="{42702695-B7BE-4CF6-9BB7-4C9BCAD44E6D}" type="presOf" srcId="{3EF2C95F-D2C2-4997-AE92-EB5564F10FF4}" destId="{27A3DD20-7CA6-40B7-A566-E5A764BA1E88}" srcOrd="0" destOrd="0" presId="urn:microsoft.com/office/officeart/2005/8/layout/hList1"/>
    <dgm:cxn modelId="{ECF76A99-07CF-454E-978C-A0CBD2732042}" srcId="{B3952BC6-B429-4260-8A5E-0B2374217865}" destId="{3EF2C95F-D2C2-4997-AE92-EB5564F10FF4}" srcOrd="0" destOrd="0" parTransId="{4CF4D124-37D0-44DC-9A8E-A20D8BF75AA4}" sibTransId="{D4CA2AA7-5FC4-443C-82DE-67495B7B8F1C}"/>
    <dgm:cxn modelId="{C149ADE3-CE99-4944-88A8-5DC4ADA1374B}" type="presOf" srcId="{B76C75D5-2AE9-4855-AACF-872774EE20C4}" destId="{755194A2-308D-410F-A7C7-E798A6B85A32}" srcOrd="0" destOrd="0" presId="urn:microsoft.com/office/officeart/2005/8/layout/hList1"/>
    <dgm:cxn modelId="{77FC40E4-D394-427F-AEF5-85A0FAA2793B}" type="presOf" srcId="{0FE8E44A-F3BB-4549-8072-F3C34891ABAA}" destId="{C7F1E07D-5F3A-4985-9A60-7F72204919A1}" srcOrd="0" destOrd="0" presId="urn:microsoft.com/office/officeart/2005/8/layout/hList1"/>
    <dgm:cxn modelId="{08896AE8-DC75-4729-A25E-2FCE6A2FF584}" srcId="{3EF2C95F-D2C2-4997-AE92-EB5564F10FF4}" destId="{0FE8E44A-F3BB-4549-8072-F3C34891ABAA}" srcOrd="0" destOrd="0" parTransId="{E20C3E02-814E-413D-8E1B-2976CDDBFBB0}" sibTransId="{CBFC4367-1D4D-461B-AB0E-4DFF7BBE59B9}"/>
    <dgm:cxn modelId="{1F884BFD-E0C7-4B40-8ED8-FD47F54204D4}" srcId="{E0192AC3-06E1-4EFE-A280-65A74FD45617}" destId="{B76C75D5-2AE9-4855-AACF-872774EE20C4}" srcOrd="0" destOrd="0" parTransId="{7BEA525C-1162-484C-94EB-B7DB386D2C61}" sibTransId="{5CBBFF52-83C9-4458-9A5D-F1463679F3C7}"/>
    <dgm:cxn modelId="{201FB7DF-9963-4943-9CAB-DF9CBFBD2D03}" type="presParOf" srcId="{8B633E67-098E-4631-A529-B3E40965142F}" destId="{0276B3F8-B8D6-4365-BB34-4D6FA995E8CA}" srcOrd="0" destOrd="0" presId="urn:microsoft.com/office/officeart/2005/8/layout/hList1"/>
    <dgm:cxn modelId="{65B0F4DA-AD0D-4771-9CF4-5CA879BE04A4}" type="presParOf" srcId="{0276B3F8-B8D6-4365-BB34-4D6FA995E8CA}" destId="{27A3DD20-7CA6-40B7-A566-E5A764BA1E88}" srcOrd="0" destOrd="0" presId="urn:microsoft.com/office/officeart/2005/8/layout/hList1"/>
    <dgm:cxn modelId="{5CBE7D2B-1E82-4211-BD53-92187AC829AF}" type="presParOf" srcId="{0276B3F8-B8D6-4365-BB34-4D6FA995E8CA}" destId="{C7F1E07D-5F3A-4985-9A60-7F72204919A1}" srcOrd="1" destOrd="0" presId="urn:microsoft.com/office/officeart/2005/8/layout/hList1"/>
    <dgm:cxn modelId="{B31BE02D-3A38-4635-B91A-77DA14215E1B}" type="presParOf" srcId="{8B633E67-098E-4631-A529-B3E40965142F}" destId="{ECF0556E-000D-4003-B72D-C65003BDC26D}" srcOrd="1" destOrd="0" presId="urn:microsoft.com/office/officeart/2005/8/layout/hList1"/>
    <dgm:cxn modelId="{26C93C27-F453-4651-9A15-01614F462CB5}" type="presParOf" srcId="{8B633E67-098E-4631-A529-B3E40965142F}" destId="{38BAD107-5975-41EB-9527-431475A322F1}" srcOrd="2" destOrd="0" presId="urn:microsoft.com/office/officeart/2005/8/layout/hList1"/>
    <dgm:cxn modelId="{09987F7B-76C0-466D-852F-677E6D382696}" type="presParOf" srcId="{38BAD107-5975-41EB-9527-431475A322F1}" destId="{D01B6B1A-8473-4A4A-92B3-9F02CAD46348}" srcOrd="0" destOrd="0" presId="urn:microsoft.com/office/officeart/2005/8/layout/hList1"/>
    <dgm:cxn modelId="{41EA0224-D596-49B5-8DDF-12F72FE79E31}" type="presParOf" srcId="{38BAD107-5975-41EB-9527-431475A322F1}" destId="{755194A2-308D-410F-A7C7-E798A6B85A32}" srcOrd="1" destOrd="0" presId="urn:microsoft.com/office/officeart/2005/8/layout/hList1"/>
    <dgm:cxn modelId="{B0E2BC61-3055-42C1-81E3-38CC5F41B177}" type="presParOf" srcId="{8B633E67-098E-4631-A529-B3E40965142F}" destId="{C96F304F-7B0D-4D7C-BF3B-9A1FD879BCF9}" srcOrd="3" destOrd="0" presId="urn:microsoft.com/office/officeart/2005/8/layout/hList1"/>
    <dgm:cxn modelId="{D33864E0-9D92-495B-8EA5-A05E01480E79}" type="presParOf" srcId="{8B633E67-098E-4631-A529-B3E40965142F}" destId="{CE0F5D17-2DB2-4FC1-AF6E-B559B325209F}" srcOrd="4" destOrd="0" presId="urn:microsoft.com/office/officeart/2005/8/layout/hList1"/>
    <dgm:cxn modelId="{60793B68-35AE-40E9-9150-ECFD8F9F2A8A}" type="presParOf" srcId="{CE0F5D17-2DB2-4FC1-AF6E-B559B325209F}" destId="{4F174289-D4DB-419D-9C01-B7551C98F141}" srcOrd="0" destOrd="0" presId="urn:microsoft.com/office/officeart/2005/8/layout/hList1"/>
    <dgm:cxn modelId="{0545516F-4F1D-49DD-9651-BA47E2A33108}" type="presParOf" srcId="{CE0F5D17-2DB2-4FC1-AF6E-B559B325209F}" destId="{EE9F0CB1-0129-480A-A451-E481A3B6F26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05591A-E258-42BB-917E-23950A580AE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F6E1E34-9D97-4393-BC43-492BED5F5250}">
      <dgm:prSet/>
      <dgm:spPr/>
      <dgm:t>
        <a:bodyPr/>
        <a:lstStyle/>
        <a:p>
          <a:r>
            <a:rPr lang="en-US"/>
            <a:t>R</a:t>
          </a:r>
          <a:r>
            <a:rPr lang="en-US" b="0" i="0" baseline="0"/>
            <a:t>elationship of SWE and conventional ultrasound with age and laboratory tests.</a:t>
          </a:r>
          <a:endParaRPr lang="en-US"/>
        </a:p>
      </dgm:t>
    </dgm:pt>
    <dgm:pt modelId="{C10E2011-3567-4E63-B817-26B80416F497}" type="parTrans" cxnId="{0E54943F-F0ED-4CC4-B919-9A00AA141673}">
      <dgm:prSet/>
      <dgm:spPr/>
      <dgm:t>
        <a:bodyPr/>
        <a:lstStyle/>
        <a:p>
          <a:endParaRPr lang="en-US"/>
        </a:p>
      </dgm:t>
    </dgm:pt>
    <dgm:pt modelId="{08B67DB2-68B8-45A1-B003-D7BA2BB631E8}" type="sibTrans" cxnId="{0E54943F-F0ED-4CC4-B919-9A00AA141673}">
      <dgm:prSet/>
      <dgm:spPr/>
      <dgm:t>
        <a:bodyPr/>
        <a:lstStyle/>
        <a:p>
          <a:endParaRPr lang="en-US"/>
        </a:p>
      </dgm:t>
    </dgm:pt>
    <dgm:pt modelId="{B90CAC1C-BDAB-4123-8AC2-C34D23593D61}">
      <dgm:prSet/>
      <dgm:spPr/>
      <dgm:t>
        <a:bodyPr/>
        <a:lstStyle/>
        <a:p>
          <a:r>
            <a:rPr lang="en-US" b="0" i="0" baseline="0"/>
            <a:t>YM measurements significantly correlated with age</a:t>
          </a:r>
          <a:r>
            <a:rPr lang="en-US"/>
            <a:t>.</a:t>
          </a:r>
        </a:p>
      </dgm:t>
    </dgm:pt>
    <dgm:pt modelId="{1C57DCC3-43FD-4BA0-ADA7-AC652C7AD48B}" type="parTrans" cxnId="{BBA25DDB-877C-44F3-8116-BB9E5E0A914C}">
      <dgm:prSet/>
      <dgm:spPr/>
      <dgm:t>
        <a:bodyPr/>
        <a:lstStyle/>
        <a:p>
          <a:endParaRPr lang="en-US"/>
        </a:p>
      </dgm:t>
    </dgm:pt>
    <dgm:pt modelId="{202E3779-EB75-4477-9F4F-0D37094506E9}" type="sibTrans" cxnId="{BBA25DDB-877C-44F3-8116-BB9E5E0A914C}">
      <dgm:prSet/>
      <dgm:spPr/>
      <dgm:t>
        <a:bodyPr/>
        <a:lstStyle/>
        <a:p>
          <a:endParaRPr lang="en-US"/>
        </a:p>
      </dgm:t>
    </dgm:pt>
    <dgm:pt modelId="{DBFD5EBB-3769-43FD-9B9C-1FAE110668B6}">
      <dgm:prSet/>
      <dgm:spPr/>
      <dgm:t>
        <a:bodyPr/>
        <a:lstStyle/>
        <a:p>
          <a:r>
            <a:rPr lang="en-US" b="0" i="0" baseline="0"/>
            <a:t>This was due to the development of glomerulosclerosis, interstitial fibrosis, tubular atrophy, and arteriosclerosis as kidneys aged.</a:t>
          </a:r>
          <a:endParaRPr lang="en-US"/>
        </a:p>
      </dgm:t>
    </dgm:pt>
    <dgm:pt modelId="{5018A3CE-6357-4852-8792-E95BA591D36D}" type="parTrans" cxnId="{444588CC-218E-4894-846F-755C5C0B110C}">
      <dgm:prSet/>
      <dgm:spPr/>
      <dgm:t>
        <a:bodyPr/>
        <a:lstStyle/>
        <a:p>
          <a:endParaRPr lang="en-US"/>
        </a:p>
      </dgm:t>
    </dgm:pt>
    <dgm:pt modelId="{B9F9BCA3-70CF-4BAD-BFB8-5ED082CEFD2D}" type="sibTrans" cxnId="{444588CC-218E-4894-846F-755C5C0B110C}">
      <dgm:prSet/>
      <dgm:spPr/>
      <dgm:t>
        <a:bodyPr/>
        <a:lstStyle/>
        <a:p>
          <a:endParaRPr lang="en-US"/>
        </a:p>
      </dgm:t>
    </dgm:pt>
    <dgm:pt modelId="{306A036B-40FB-4F4C-8CCA-ED8CBFC216B6}">
      <dgm:prSet/>
      <dgm:spPr/>
      <dgm:t>
        <a:bodyPr/>
        <a:lstStyle/>
        <a:p>
          <a:r>
            <a:rPr lang="en-US"/>
            <a:t>Tubulointerstitial renal fibrosis, a progressive detrimental connective tissue deposition in the kidney parenchyma is the leading cause in renal function deterioration. Progressive interstitial damage results in declining GFR, indicating an inverse correlation between serum creatinine and GFR.</a:t>
          </a:r>
        </a:p>
      </dgm:t>
    </dgm:pt>
    <dgm:pt modelId="{993E3799-303C-4E7D-A62B-20335BF350C1}" type="parTrans" cxnId="{C0309FDA-2F6D-4B22-AA1D-4FEC7E42F2F7}">
      <dgm:prSet/>
      <dgm:spPr/>
      <dgm:t>
        <a:bodyPr/>
        <a:lstStyle/>
        <a:p>
          <a:endParaRPr lang="en-US"/>
        </a:p>
      </dgm:t>
    </dgm:pt>
    <dgm:pt modelId="{670D24A4-4728-482C-8F31-B373D89F310E}" type="sibTrans" cxnId="{C0309FDA-2F6D-4B22-AA1D-4FEC7E42F2F7}">
      <dgm:prSet/>
      <dgm:spPr/>
      <dgm:t>
        <a:bodyPr/>
        <a:lstStyle/>
        <a:p>
          <a:endParaRPr lang="en-US"/>
        </a:p>
      </dgm:t>
    </dgm:pt>
    <dgm:pt modelId="{E8AA4ED1-BC0A-4BEF-B572-B51D8375F2F6}">
      <dgm:prSet/>
      <dgm:spPr/>
      <dgm:t>
        <a:bodyPr/>
        <a:lstStyle/>
        <a:p>
          <a:r>
            <a:rPr lang="en-US"/>
            <a:t>As the degree of fibrosis increases, the affected tissue area become stiffer, allowing shear waves generated by a transducer to propagate quickly.</a:t>
          </a:r>
        </a:p>
      </dgm:t>
    </dgm:pt>
    <dgm:pt modelId="{A0923A38-079E-4E68-8987-CB038D391BAA}" type="parTrans" cxnId="{3694D5B1-B3AA-4D41-A797-E512131AEC26}">
      <dgm:prSet/>
      <dgm:spPr/>
      <dgm:t>
        <a:bodyPr/>
        <a:lstStyle/>
        <a:p>
          <a:endParaRPr lang="en-US"/>
        </a:p>
      </dgm:t>
    </dgm:pt>
    <dgm:pt modelId="{E2620DEF-D28F-4AAD-95E8-0A356C17DB3A}" type="sibTrans" cxnId="{3694D5B1-B3AA-4D41-A797-E512131AEC26}">
      <dgm:prSet/>
      <dgm:spPr/>
      <dgm:t>
        <a:bodyPr/>
        <a:lstStyle/>
        <a:p>
          <a:endParaRPr lang="en-US"/>
        </a:p>
      </dgm:t>
    </dgm:pt>
    <dgm:pt modelId="{82C7483B-9F74-4DB2-A315-0958534EE59A}">
      <dgm:prSet/>
      <dgm:spPr/>
      <dgm:t>
        <a:bodyPr/>
        <a:lstStyle/>
        <a:p>
          <a:r>
            <a:rPr lang="en-US"/>
            <a:t>The GFR was inversely related to the degree of  renal fibrosis, which in turn is directly related to the propagation  of shear waves.</a:t>
          </a:r>
        </a:p>
      </dgm:t>
    </dgm:pt>
    <dgm:pt modelId="{ADA32D07-39A1-4532-806C-15A5AFC68521}" type="parTrans" cxnId="{08D6256F-E32B-4523-9FE5-C7567E18FDE5}">
      <dgm:prSet/>
      <dgm:spPr/>
      <dgm:t>
        <a:bodyPr/>
        <a:lstStyle/>
        <a:p>
          <a:endParaRPr lang="en-US"/>
        </a:p>
      </dgm:t>
    </dgm:pt>
    <dgm:pt modelId="{F0EFFA19-8A53-486C-A3CD-600513F27B2A}" type="sibTrans" cxnId="{08D6256F-E32B-4523-9FE5-C7567E18FDE5}">
      <dgm:prSet/>
      <dgm:spPr/>
      <dgm:t>
        <a:bodyPr/>
        <a:lstStyle/>
        <a:p>
          <a:endParaRPr lang="en-US"/>
        </a:p>
      </dgm:t>
    </dgm:pt>
    <dgm:pt modelId="{863AADAE-57F6-4308-8819-CA1225102DAC}">
      <dgm:prSet/>
      <dgm:spPr/>
      <dgm:t>
        <a:bodyPr/>
        <a:lstStyle/>
        <a:p>
          <a:r>
            <a:rPr lang="en-US" b="0" i="0" baseline="0"/>
            <a:t>Relationship of SWE measurement with eGFR grading.</a:t>
          </a:r>
          <a:endParaRPr lang="en-US"/>
        </a:p>
      </dgm:t>
    </dgm:pt>
    <dgm:pt modelId="{FF28A179-0FFB-4E34-9D8C-E7EA73590451}" type="parTrans" cxnId="{0A837507-E737-4FBE-A55A-98525B1F919A}">
      <dgm:prSet/>
      <dgm:spPr/>
      <dgm:t>
        <a:bodyPr/>
        <a:lstStyle/>
        <a:p>
          <a:endParaRPr lang="en-US"/>
        </a:p>
      </dgm:t>
    </dgm:pt>
    <dgm:pt modelId="{CE10A936-B138-4D93-911E-61BE5C5FC4D0}" type="sibTrans" cxnId="{0A837507-E737-4FBE-A55A-98525B1F919A}">
      <dgm:prSet/>
      <dgm:spPr/>
      <dgm:t>
        <a:bodyPr/>
        <a:lstStyle/>
        <a:p>
          <a:endParaRPr lang="en-US"/>
        </a:p>
      </dgm:t>
    </dgm:pt>
    <dgm:pt modelId="{29F01FA7-8352-4516-981F-21FD795F8FB9}">
      <dgm:prSet/>
      <dgm:spPr/>
      <dgm:t>
        <a:bodyPr/>
        <a:lstStyle/>
        <a:p>
          <a:r>
            <a:rPr lang="en-US" b="0" i="0" baseline="0"/>
            <a:t>S</a:t>
          </a:r>
          <a:r>
            <a:rPr lang="en-US"/>
            <a:t>WE measurement was negatively correlated with eGFR grading</a:t>
          </a:r>
        </a:p>
      </dgm:t>
    </dgm:pt>
    <dgm:pt modelId="{C1885420-0507-4335-B8DD-12AEE7ED9647}" type="parTrans" cxnId="{D3C089C3-158A-41D2-84D0-B552F09F7010}">
      <dgm:prSet/>
      <dgm:spPr/>
      <dgm:t>
        <a:bodyPr/>
        <a:lstStyle/>
        <a:p>
          <a:endParaRPr lang="en-US"/>
        </a:p>
      </dgm:t>
    </dgm:pt>
    <dgm:pt modelId="{26ABCB8C-B55B-48DE-9233-2C0B4339BB84}" type="sibTrans" cxnId="{D3C089C3-158A-41D2-84D0-B552F09F7010}">
      <dgm:prSet/>
      <dgm:spPr/>
      <dgm:t>
        <a:bodyPr/>
        <a:lstStyle/>
        <a:p>
          <a:endParaRPr lang="en-US"/>
        </a:p>
      </dgm:t>
    </dgm:pt>
    <dgm:pt modelId="{50011CB2-3654-4FE7-B4E9-1BC3536C4204}">
      <dgm:prSet/>
      <dgm:spPr/>
      <dgm:t>
        <a:bodyPr/>
        <a:lstStyle/>
        <a:p>
          <a:r>
            <a:rPr lang="en-US" b="0" i="0" baseline="0"/>
            <a:t>However, the mean YM measurement for CKD patients (eGFR 15–29) was lower compared with the eGFR 30–59 subgroup. </a:t>
          </a:r>
          <a:endParaRPr lang="en-US"/>
        </a:p>
      </dgm:t>
    </dgm:pt>
    <dgm:pt modelId="{B8D56DC0-72A4-4643-963E-9866987C8FAA}" type="parTrans" cxnId="{F6E34DF3-00A7-4490-84BB-83C30EE5B4DE}">
      <dgm:prSet/>
      <dgm:spPr/>
      <dgm:t>
        <a:bodyPr/>
        <a:lstStyle/>
        <a:p>
          <a:endParaRPr lang="en-US"/>
        </a:p>
      </dgm:t>
    </dgm:pt>
    <dgm:pt modelId="{B00C1741-A2EB-46B0-8D5B-96F452779F92}" type="sibTrans" cxnId="{F6E34DF3-00A7-4490-84BB-83C30EE5B4DE}">
      <dgm:prSet/>
      <dgm:spPr/>
      <dgm:t>
        <a:bodyPr/>
        <a:lstStyle/>
        <a:p>
          <a:endParaRPr lang="en-US"/>
        </a:p>
      </dgm:t>
    </dgm:pt>
    <dgm:pt modelId="{F53391F3-73E5-47C6-A4A5-38BE9C86102C}">
      <dgm:prSet/>
      <dgm:spPr/>
      <dgm:t>
        <a:bodyPr/>
        <a:lstStyle/>
        <a:p>
          <a:r>
            <a:rPr lang="en-US" b="0" i="0" baseline="0"/>
            <a:t>This discrepancy could be due to the small number of patients in eGFR 15–29 subgroup (n = 10), </a:t>
          </a:r>
          <a:endParaRPr lang="en-US"/>
        </a:p>
      </dgm:t>
    </dgm:pt>
    <dgm:pt modelId="{5141B5C0-BF7C-4058-8784-AFBE0DA28836}" type="parTrans" cxnId="{E4692FF5-AB5F-4CB9-844D-0D4D0B1ACF29}">
      <dgm:prSet/>
      <dgm:spPr/>
      <dgm:t>
        <a:bodyPr/>
        <a:lstStyle/>
        <a:p>
          <a:endParaRPr lang="en-US"/>
        </a:p>
      </dgm:t>
    </dgm:pt>
    <dgm:pt modelId="{371D87CE-1A3D-4675-AE2E-29EE2EA5B519}" type="sibTrans" cxnId="{E4692FF5-AB5F-4CB9-844D-0D4D0B1ACF29}">
      <dgm:prSet/>
      <dgm:spPr/>
      <dgm:t>
        <a:bodyPr/>
        <a:lstStyle/>
        <a:p>
          <a:endParaRPr lang="en-US"/>
        </a:p>
      </dgm:t>
    </dgm:pt>
    <dgm:pt modelId="{79D5248F-7B31-41BB-B773-1867DF0A4B9B}">
      <dgm:prSet/>
      <dgm:spPr/>
      <dgm:t>
        <a:bodyPr/>
        <a:lstStyle/>
        <a:p>
          <a:r>
            <a:rPr lang="en-US" b="0" i="0" baseline="0"/>
            <a:t>As most of the patients in this subgroup had to be excluded due to thin renal parenchymal thickness compared with the eGFR 60–89 (n = 57) and eGFR 30–59 (n = 35) subgroups.</a:t>
          </a:r>
          <a:endParaRPr lang="en-US"/>
        </a:p>
      </dgm:t>
    </dgm:pt>
    <dgm:pt modelId="{D24F5896-C9BA-4218-956F-EBAA1203AEE7}" type="parTrans" cxnId="{7A3C5D2B-625E-4192-8857-061120444049}">
      <dgm:prSet/>
      <dgm:spPr/>
      <dgm:t>
        <a:bodyPr/>
        <a:lstStyle/>
        <a:p>
          <a:endParaRPr lang="en-US"/>
        </a:p>
      </dgm:t>
    </dgm:pt>
    <dgm:pt modelId="{B0D3DE59-7D7B-41A6-9641-5B4ECFC4B2A8}" type="sibTrans" cxnId="{7A3C5D2B-625E-4192-8857-061120444049}">
      <dgm:prSet/>
      <dgm:spPr/>
      <dgm:t>
        <a:bodyPr/>
        <a:lstStyle/>
        <a:p>
          <a:endParaRPr lang="en-US"/>
        </a:p>
      </dgm:t>
    </dgm:pt>
    <dgm:pt modelId="{6110CC56-FBCA-4A10-96E6-BD8F380EF36F}" type="pres">
      <dgm:prSet presAssocID="{5405591A-E258-42BB-917E-23950A580AEE}" presName="linear" presStyleCnt="0">
        <dgm:presLayoutVars>
          <dgm:animLvl val="lvl"/>
          <dgm:resizeHandles val="exact"/>
        </dgm:presLayoutVars>
      </dgm:prSet>
      <dgm:spPr/>
    </dgm:pt>
    <dgm:pt modelId="{623874F9-7DE8-4B77-BCB6-1CC5AAD84970}" type="pres">
      <dgm:prSet presAssocID="{8F6E1E34-9D97-4393-BC43-492BED5F5250}" presName="parentText" presStyleLbl="node1" presStyleIdx="0" presStyleCnt="2">
        <dgm:presLayoutVars>
          <dgm:chMax val="0"/>
          <dgm:bulletEnabled val="1"/>
        </dgm:presLayoutVars>
      </dgm:prSet>
      <dgm:spPr/>
    </dgm:pt>
    <dgm:pt modelId="{E990CC43-14F0-4D50-9B0C-A829EF2A8C6E}" type="pres">
      <dgm:prSet presAssocID="{8F6E1E34-9D97-4393-BC43-492BED5F5250}" presName="childText" presStyleLbl="revTx" presStyleIdx="0" presStyleCnt="2">
        <dgm:presLayoutVars>
          <dgm:bulletEnabled val="1"/>
        </dgm:presLayoutVars>
      </dgm:prSet>
      <dgm:spPr/>
    </dgm:pt>
    <dgm:pt modelId="{899CF96D-C26B-47C0-A530-B7F25515EA42}" type="pres">
      <dgm:prSet presAssocID="{863AADAE-57F6-4308-8819-CA1225102DAC}" presName="parentText" presStyleLbl="node1" presStyleIdx="1" presStyleCnt="2">
        <dgm:presLayoutVars>
          <dgm:chMax val="0"/>
          <dgm:bulletEnabled val="1"/>
        </dgm:presLayoutVars>
      </dgm:prSet>
      <dgm:spPr/>
    </dgm:pt>
    <dgm:pt modelId="{9E423522-2C58-4CA3-AFED-C6C9EC326723}" type="pres">
      <dgm:prSet presAssocID="{863AADAE-57F6-4308-8819-CA1225102DAC}" presName="childText" presStyleLbl="revTx" presStyleIdx="1" presStyleCnt="2">
        <dgm:presLayoutVars>
          <dgm:bulletEnabled val="1"/>
        </dgm:presLayoutVars>
      </dgm:prSet>
      <dgm:spPr/>
    </dgm:pt>
  </dgm:ptLst>
  <dgm:cxnLst>
    <dgm:cxn modelId="{0A837507-E737-4FBE-A55A-98525B1F919A}" srcId="{5405591A-E258-42BB-917E-23950A580AEE}" destId="{863AADAE-57F6-4308-8819-CA1225102DAC}" srcOrd="1" destOrd="0" parTransId="{FF28A179-0FFB-4E34-9D8C-E7EA73590451}" sibTransId="{CE10A936-B138-4D93-911E-61BE5C5FC4D0}"/>
    <dgm:cxn modelId="{03A5070D-CAD9-4B2E-B728-467CE6F82DF0}" type="presOf" srcId="{29F01FA7-8352-4516-981F-21FD795F8FB9}" destId="{9E423522-2C58-4CA3-AFED-C6C9EC326723}" srcOrd="0" destOrd="0" presId="urn:microsoft.com/office/officeart/2005/8/layout/vList2"/>
    <dgm:cxn modelId="{AB6A3924-B4C7-4D85-BA85-BD04348223C5}" type="presOf" srcId="{79D5248F-7B31-41BB-B773-1867DF0A4B9B}" destId="{9E423522-2C58-4CA3-AFED-C6C9EC326723}" srcOrd="0" destOrd="3" presId="urn:microsoft.com/office/officeart/2005/8/layout/vList2"/>
    <dgm:cxn modelId="{B9FDCE28-4883-4006-BC2E-F38AEB5EB11A}" type="presOf" srcId="{82C7483B-9F74-4DB2-A315-0958534EE59A}" destId="{E990CC43-14F0-4D50-9B0C-A829EF2A8C6E}" srcOrd="0" destOrd="4" presId="urn:microsoft.com/office/officeart/2005/8/layout/vList2"/>
    <dgm:cxn modelId="{7A3C5D2B-625E-4192-8857-061120444049}" srcId="{863AADAE-57F6-4308-8819-CA1225102DAC}" destId="{79D5248F-7B31-41BB-B773-1867DF0A4B9B}" srcOrd="3" destOrd="0" parTransId="{D24F5896-C9BA-4218-956F-EBAA1203AEE7}" sibTransId="{B0D3DE59-7D7B-41A6-9641-5B4ECFC4B2A8}"/>
    <dgm:cxn modelId="{ABB69939-BD2F-4A81-B126-9CC57CC13F0D}" type="presOf" srcId="{5405591A-E258-42BB-917E-23950A580AEE}" destId="{6110CC56-FBCA-4A10-96E6-BD8F380EF36F}" srcOrd="0" destOrd="0" presId="urn:microsoft.com/office/officeart/2005/8/layout/vList2"/>
    <dgm:cxn modelId="{0E54943F-F0ED-4CC4-B919-9A00AA141673}" srcId="{5405591A-E258-42BB-917E-23950A580AEE}" destId="{8F6E1E34-9D97-4393-BC43-492BED5F5250}" srcOrd="0" destOrd="0" parTransId="{C10E2011-3567-4E63-B817-26B80416F497}" sibTransId="{08B67DB2-68B8-45A1-B003-D7BA2BB631E8}"/>
    <dgm:cxn modelId="{08D6256F-E32B-4523-9FE5-C7567E18FDE5}" srcId="{8F6E1E34-9D97-4393-BC43-492BED5F5250}" destId="{82C7483B-9F74-4DB2-A315-0958534EE59A}" srcOrd="4" destOrd="0" parTransId="{ADA32D07-39A1-4532-806C-15A5AFC68521}" sibTransId="{F0EFFA19-8A53-486C-A3CD-600513F27B2A}"/>
    <dgm:cxn modelId="{A45C7174-7553-4D06-A12A-058AA5C1C141}" type="presOf" srcId="{DBFD5EBB-3769-43FD-9B9C-1FAE110668B6}" destId="{E990CC43-14F0-4D50-9B0C-A829EF2A8C6E}" srcOrd="0" destOrd="1" presId="urn:microsoft.com/office/officeart/2005/8/layout/vList2"/>
    <dgm:cxn modelId="{BC7B687C-E431-4B9F-B8B2-8324F492C21C}" type="presOf" srcId="{8F6E1E34-9D97-4393-BC43-492BED5F5250}" destId="{623874F9-7DE8-4B77-BCB6-1CC5AAD84970}" srcOrd="0" destOrd="0" presId="urn:microsoft.com/office/officeart/2005/8/layout/vList2"/>
    <dgm:cxn modelId="{9620EF7F-697E-41E7-83A2-4F1AA7C40BD5}" type="presOf" srcId="{863AADAE-57F6-4308-8819-CA1225102DAC}" destId="{899CF96D-C26B-47C0-A530-B7F25515EA42}" srcOrd="0" destOrd="0" presId="urn:microsoft.com/office/officeart/2005/8/layout/vList2"/>
    <dgm:cxn modelId="{3694D5B1-B3AA-4D41-A797-E512131AEC26}" srcId="{8F6E1E34-9D97-4393-BC43-492BED5F5250}" destId="{E8AA4ED1-BC0A-4BEF-B572-B51D8375F2F6}" srcOrd="3" destOrd="0" parTransId="{A0923A38-079E-4E68-8987-CB038D391BAA}" sibTransId="{E2620DEF-D28F-4AAD-95E8-0A356C17DB3A}"/>
    <dgm:cxn modelId="{285A75C1-B902-443A-89E8-B4120E9798C7}" type="presOf" srcId="{F53391F3-73E5-47C6-A4A5-38BE9C86102C}" destId="{9E423522-2C58-4CA3-AFED-C6C9EC326723}" srcOrd="0" destOrd="2" presId="urn:microsoft.com/office/officeart/2005/8/layout/vList2"/>
    <dgm:cxn modelId="{D3C089C3-158A-41D2-84D0-B552F09F7010}" srcId="{863AADAE-57F6-4308-8819-CA1225102DAC}" destId="{29F01FA7-8352-4516-981F-21FD795F8FB9}" srcOrd="0" destOrd="0" parTransId="{C1885420-0507-4335-B8DD-12AEE7ED9647}" sibTransId="{26ABCB8C-B55B-48DE-9233-2C0B4339BB84}"/>
    <dgm:cxn modelId="{2661ECC4-F7E3-4016-9359-6A93F3F13FC8}" type="presOf" srcId="{E8AA4ED1-BC0A-4BEF-B572-B51D8375F2F6}" destId="{E990CC43-14F0-4D50-9B0C-A829EF2A8C6E}" srcOrd="0" destOrd="3" presId="urn:microsoft.com/office/officeart/2005/8/layout/vList2"/>
    <dgm:cxn modelId="{444588CC-218E-4894-846F-755C5C0B110C}" srcId="{8F6E1E34-9D97-4393-BC43-492BED5F5250}" destId="{DBFD5EBB-3769-43FD-9B9C-1FAE110668B6}" srcOrd="1" destOrd="0" parTransId="{5018A3CE-6357-4852-8792-E95BA591D36D}" sibTransId="{B9F9BCA3-70CF-4BAD-BFB8-5ED082CEFD2D}"/>
    <dgm:cxn modelId="{BDA229D0-53F3-45C0-BF78-C7157F615B34}" type="presOf" srcId="{306A036B-40FB-4F4C-8CCA-ED8CBFC216B6}" destId="{E990CC43-14F0-4D50-9B0C-A829EF2A8C6E}" srcOrd="0" destOrd="2" presId="urn:microsoft.com/office/officeart/2005/8/layout/vList2"/>
    <dgm:cxn modelId="{C0309FDA-2F6D-4B22-AA1D-4FEC7E42F2F7}" srcId="{8F6E1E34-9D97-4393-BC43-492BED5F5250}" destId="{306A036B-40FB-4F4C-8CCA-ED8CBFC216B6}" srcOrd="2" destOrd="0" parTransId="{993E3799-303C-4E7D-A62B-20335BF350C1}" sibTransId="{670D24A4-4728-482C-8F31-B373D89F310E}"/>
    <dgm:cxn modelId="{BBA25DDB-877C-44F3-8116-BB9E5E0A914C}" srcId="{8F6E1E34-9D97-4393-BC43-492BED5F5250}" destId="{B90CAC1C-BDAB-4123-8AC2-C34D23593D61}" srcOrd="0" destOrd="0" parTransId="{1C57DCC3-43FD-4BA0-ADA7-AC652C7AD48B}" sibTransId="{202E3779-EB75-4477-9F4F-0D37094506E9}"/>
    <dgm:cxn modelId="{F6E34DF3-00A7-4490-84BB-83C30EE5B4DE}" srcId="{863AADAE-57F6-4308-8819-CA1225102DAC}" destId="{50011CB2-3654-4FE7-B4E9-1BC3536C4204}" srcOrd="1" destOrd="0" parTransId="{B8D56DC0-72A4-4643-963E-9866987C8FAA}" sibTransId="{B00C1741-A2EB-46B0-8D5B-96F452779F92}"/>
    <dgm:cxn modelId="{E4692FF5-AB5F-4CB9-844D-0D4D0B1ACF29}" srcId="{863AADAE-57F6-4308-8819-CA1225102DAC}" destId="{F53391F3-73E5-47C6-A4A5-38BE9C86102C}" srcOrd="2" destOrd="0" parTransId="{5141B5C0-BF7C-4058-8784-AFBE0DA28836}" sibTransId="{371D87CE-1A3D-4675-AE2E-29EE2EA5B519}"/>
    <dgm:cxn modelId="{CB127AF9-F649-4248-A17E-54B2F43D4F9D}" type="presOf" srcId="{B90CAC1C-BDAB-4123-8AC2-C34D23593D61}" destId="{E990CC43-14F0-4D50-9B0C-A829EF2A8C6E}" srcOrd="0" destOrd="0" presId="urn:microsoft.com/office/officeart/2005/8/layout/vList2"/>
    <dgm:cxn modelId="{7B0EEFFD-CF6C-4BBE-9FA5-C99A39179637}" type="presOf" srcId="{50011CB2-3654-4FE7-B4E9-1BC3536C4204}" destId="{9E423522-2C58-4CA3-AFED-C6C9EC326723}" srcOrd="0" destOrd="1" presId="urn:microsoft.com/office/officeart/2005/8/layout/vList2"/>
    <dgm:cxn modelId="{7B2E6467-1156-4B80-9AC2-0D6D180052FD}" type="presParOf" srcId="{6110CC56-FBCA-4A10-96E6-BD8F380EF36F}" destId="{623874F9-7DE8-4B77-BCB6-1CC5AAD84970}" srcOrd="0" destOrd="0" presId="urn:microsoft.com/office/officeart/2005/8/layout/vList2"/>
    <dgm:cxn modelId="{939A1D14-B508-4DC5-8E0C-879A000B0582}" type="presParOf" srcId="{6110CC56-FBCA-4A10-96E6-BD8F380EF36F}" destId="{E990CC43-14F0-4D50-9B0C-A829EF2A8C6E}" srcOrd="1" destOrd="0" presId="urn:microsoft.com/office/officeart/2005/8/layout/vList2"/>
    <dgm:cxn modelId="{F1656711-0850-4A96-BBA1-C732D0EEDF75}" type="presParOf" srcId="{6110CC56-FBCA-4A10-96E6-BD8F380EF36F}" destId="{899CF96D-C26B-47C0-A530-B7F25515EA42}" srcOrd="2" destOrd="0" presId="urn:microsoft.com/office/officeart/2005/8/layout/vList2"/>
    <dgm:cxn modelId="{F2D684E7-979A-401C-A84B-F8C004C0E783}" type="presParOf" srcId="{6110CC56-FBCA-4A10-96E6-BD8F380EF36F}" destId="{9E423522-2C58-4CA3-AFED-C6C9EC32672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DFEA4A3-DCFE-40A9-B89C-86724B08D1D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4039557-1FCB-4A0C-B707-7968160913CE}">
      <dgm:prSet/>
      <dgm:spPr/>
      <dgm:t>
        <a:bodyPr/>
        <a:lstStyle/>
        <a:p>
          <a:r>
            <a:rPr lang="en-US" b="1"/>
            <a:t>Relationship of age-associated loss of kidney function and reduction in kidney size</a:t>
          </a:r>
          <a:endParaRPr lang="en-US"/>
        </a:p>
      </dgm:t>
    </dgm:pt>
    <dgm:pt modelId="{76A51EF7-DE0E-44E8-9515-1C939E7C8428}" type="parTrans" cxnId="{2CE2B21E-96A5-47F1-A990-B2EC01D1C0EB}">
      <dgm:prSet/>
      <dgm:spPr/>
      <dgm:t>
        <a:bodyPr/>
        <a:lstStyle/>
        <a:p>
          <a:endParaRPr lang="en-US"/>
        </a:p>
      </dgm:t>
    </dgm:pt>
    <dgm:pt modelId="{0D649B0A-41D3-4AF0-84EE-83602E0AB90C}" type="sibTrans" cxnId="{2CE2B21E-96A5-47F1-A990-B2EC01D1C0EB}">
      <dgm:prSet/>
      <dgm:spPr/>
      <dgm:t>
        <a:bodyPr/>
        <a:lstStyle/>
        <a:p>
          <a:endParaRPr lang="en-US"/>
        </a:p>
      </dgm:t>
    </dgm:pt>
    <dgm:pt modelId="{5ED3F2A3-3EAC-42E7-A4CB-DA6B8FC5ADEC}">
      <dgm:prSet/>
      <dgm:spPr/>
      <dgm:t>
        <a:bodyPr/>
        <a:lstStyle/>
        <a:p>
          <a:r>
            <a:rPr lang="en-US" dirty="0"/>
            <a:t>No significant correlation between kidney length or cortical thickness with age</a:t>
          </a:r>
        </a:p>
      </dgm:t>
    </dgm:pt>
    <dgm:pt modelId="{F985040B-B65C-40E7-B28B-9FAC70E61B20}" type="parTrans" cxnId="{463F9C55-C951-44E5-B916-BF6A06A4D09A}">
      <dgm:prSet/>
      <dgm:spPr/>
      <dgm:t>
        <a:bodyPr/>
        <a:lstStyle/>
        <a:p>
          <a:endParaRPr lang="en-US"/>
        </a:p>
      </dgm:t>
    </dgm:pt>
    <dgm:pt modelId="{C9136C8D-2EC4-4A2A-8C05-CB27B91E67F0}" type="sibTrans" cxnId="{463F9C55-C951-44E5-B916-BF6A06A4D09A}">
      <dgm:prSet/>
      <dgm:spPr/>
      <dgm:t>
        <a:bodyPr/>
        <a:lstStyle/>
        <a:p>
          <a:endParaRPr lang="en-US"/>
        </a:p>
      </dgm:t>
    </dgm:pt>
    <dgm:pt modelId="{8DA839C9-DBE1-448C-BA1D-397667C1F302}">
      <dgm:prSet/>
      <dgm:spPr/>
      <dgm:t>
        <a:bodyPr/>
        <a:lstStyle/>
        <a:p>
          <a:r>
            <a:rPr lang="en-US" dirty="0"/>
            <a:t>One explanation is prevalence of CKD did not increase with age but with other risk factors such as obesity, hypertension and diabetic nephropathy</a:t>
          </a:r>
        </a:p>
      </dgm:t>
    </dgm:pt>
    <dgm:pt modelId="{92A72D92-5A24-4203-813F-DD82F020B664}" type="parTrans" cxnId="{DEBE1522-040B-4D7B-A867-98228F4C19E7}">
      <dgm:prSet/>
      <dgm:spPr/>
      <dgm:t>
        <a:bodyPr/>
        <a:lstStyle/>
        <a:p>
          <a:endParaRPr lang="en-US"/>
        </a:p>
      </dgm:t>
    </dgm:pt>
    <dgm:pt modelId="{AD8311A5-36C4-40A3-AD41-595B3633F193}" type="sibTrans" cxnId="{DEBE1522-040B-4D7B-A867-98228F4C19E7}">
      <dgm:prSet/>
      <dgm:spPr/>
      <dgm:t>
        <a:bodyPr/>
        <a:lstStyle/>
        <a:p>
          <a:endParaRPr lang="en-US"/>
        </a:p>
      </dgm:t>
    </dgm:pt>
    <dgm:pt modelId="{CEADF453-4187-4A2A-B2E8-C3FDA441732F}">
      <dgm:prSet/>
      <dgm:spPr/>
      <dgm:t>
        <a:bodyPr/>
        <a:lstStyle/>
        <a:p>
          <a:r>
            <a:rPr lang="en-US"/>
            <a:t>Kidney length is not an accurate predictor of kidney abnormality as compared to kidney volume. </a:t>
          </a:r>
        </a:p>
      </dgm:t>
    </dgm:pt>
    <dgm:pt modelId="{01A48329-C93B-44CF-ACB7-0C6ED1EE9C2F}" type="parTrans" cxnId="{3CE1D731-B4CB-4B74-8AF2-3E535930A96B}">
      <dgm:prSet/>
      <dgm:spPr/>
      <dgm:t>
        <a:bodyPr/>
        <a:lstStyle/>
        <a:p>
          <a:endParaRPr lang="en-US"/>
        </a:p>
      </dgm:t>
    </dgm:pt>
    <dgm:pt modelId="{0213AF4D-7588-4FA4-B771-6B7BC3A1DE9B}" type="sibTrans" cxnId="{3CE1D731-B4CB-4B74-8AF2-3E535930A96B}">
      <dgm:prSet/>
      <dgm:spPr/>
      <dgm:t>
        <a:bodyPr/>
        <a:lstStyle/>
        <a:p>
          <a:endParaRPr lang="en-US"/>
        </a:p>
      </dgm:t>
    </dgm:pt>
    <dgm:pt modelId="{9E6BC4F5-6F41-4315-94FA-27519BE7D596}">
      <dgm:prSet/>
      <dgm:spPr/>
      <dgm:t>
        <a:bodyPr/>
        <a:lstStyle/>
        <a:p>
          <a:r>
            <a:rPr lang="en-US" dirty="0">
              <a:solidFill>
                <a:srgbClr val="FF0000"/>
              </a:solidFill>
            </a:rPr>
            <a:t>In this study it showed that conventional ultrasound had no correlation between kidney length or cortical thickness and laboratory tests.</a:t>
          </a:r>
        </a:p>
      </dgm:t>
    </dgm:pt>
    <dgm:pt modelId="{3F49C906-3FCE-403F-9F5D-66777226C44B}" type="parTrans" cxnId="{11731F7B-632D-4FD2-BB9D-92FAA10EF08A}">
      <dgm:prSet/>
      <dgm:spPr/>
      <dgm:t>
        <a:bodyPr/>
        <a:lstStyle/>
        <a:p>
          <a:endParaRPr lang="en-US"/>
        </a:p>
      </dgm:t>
    </dgm:pt>
    <dgm:pt modelId="{2CA73CF3-B35B-4E67-8342-D0266B91D2D3}" type="sibTrans" cxnId="{11731F7B-632D-4FD2-BB9D-92FAA10EF08A}">
      <dgm:prSet/>
      <dgm:spPr/>
      <dgm:t>
        <a:bodyPr/>
        <a:lstStyle/>
        <a:p>
          <a:endParaRPr lang="en-US"/>
        </a:p>
      </dgm:t>
    </dgm:pt>
    <dgm:pt modelId="{E878468C-4F5C-4709-8816-6C06D76C35B1}">
      <dgm:prSet/>
      <dgm:spPr/>
      <dgm:t>
        <a:bodyPr/>
        <a:lstStyle/>
        <a:p>
          <a:r>
            <a:rPr lang="en-US" dirty="0"/>
            <a:t>Renal length and parenchymal thickness, when compared to SWE, have a weaker correlation with serum creatinine and eGFR.</a:t>
          </a:r>
        </a:p>
      </dgm:t>
    </dgm:pt>
    <dgm:pt modelId="{686EA2D2-7163-4E9E-AE47-29E37FFB4CC2}" type="parTrans" cxnId="{C0B03C71-D811-445B-9BF0-E65597AD87F0}">
      <dgm:prSet/>
      <dgm:spPr/>
      <dgm:t>
        <a:bodyPr/>
        <a:lstStyle/>
        <a:p>
          <a:endParaRPr lang="en-US"/>
        </a:p>
      </dgm:t>
    </dgm:pt>
    <dgm:pt modelId="{59DB1181-5850-4A7D-A952-13D026EEC1F3}" type="sibTrans" cxnId="{C0B03C71-D811-445B-9BF0-E65597AD87F0}">
      <dgm:prSet/>
      <dgm:spPr/>
      <dgm:t>
        <a:bodyPr/>
        <a:lstStyle/>
        <a:p>
          <a:endParaRPr lang="en-US"/>
        </a:p>
      </dgm:t>
    </dgm:pt>
    <dgm:pt modelId="{542D6642-3932-4071-BB1C-9391596BE438}">
      <dgm:prSet/>
      <dgm:spPr/>
      <dgm:t>
        <a:bodyPr/>
        <a:lstStyle/>
        <a:p>
          <a:r>
            <a:rPr lang="en-US" dirty="0">
              <a:solidFill>
                <a:srgbClr val="FF0000"/>
              </a:solidFill>
            </a:rPr>
            <a:t>YM measurement of less or equal to 4.31 kPa was determined as a diagnostic indicator of normally functioning renal parenchyma with a sensitivity of 80.3% and a specificity of 79.5%, superior to conventional ultrasound parameters.</a:t>
          </a:r>
        </a:p>
      </dgm:t>
    </dgm:pt>
    <dgm:pt modelId="{7DC2503F-3D8D-4DC5-BDD7-67C7965CC1AA}" type="parTrans" cxnId="{12AD66C1-DC4C-4E0E-A7FA-ED64B55F5626}">
      <dgm:prSet/>
      <dgm:spPr/>
      <dgm:t>
        <a:bodyPr/>
        <a:lstStyle/>
        <a:p>
          <a:endParaRPr lang="en-US"/>
        </a:p>
      </dgm:t>
    </dgm:pt>
    <dgm:pt modelId="{AFBAAAD5-4B55-405B-AE14-0475614148A1}" type="sibTrans" cxnId="{12AD66C1-DC4C-4E0E-A7FA-ED64B55F5626}">
      <dgm:prSet/>
      <dgm:spPr/>
      <dgm:t>
        <a:bodyPr/>
        <a:lstStyle/>
        <a:p>
          <a:endParaRPr lang="en-US"/>
        </a:p>
      </dgm:t>
    </dgm:pt>
    <dgm:pt modelId="{7B52D1D5-606E-4826-98F9-F8DD66F2540A}" type="pres">
      <dgm:prSet presAssocID="{EDFEA4A3-DCFE-40A9-B89C-86724B08D1DE}" presName="linear" presStyleCnt="0">
        <dgm:presLayoutVars>
          <dgm:animLvl val="lvl"/>
          <dgm:resizeHandles val="exact"/>
        </dgm:presLayoutVars>
      </dgm:prSet>
      <dgm:spPr/>
    </dgm:pt>
    <dgm:pt modelId="{FC53EE27-8E0A-4A75-99B9-6DDC525C5CF3}" type="pres">
      <dgm:prSet presAssocID="{E4039557-1FCB-4A0C-B707-7968160913CE}" presName="parentText" presStyleLbl="node1" presStyleIdx="0" presStyleCnt="1">
        <dgm:presLayoutVars>
          <dgm:chMax val="0"/>
          <dgm:bulletEnabled val="1"/>
        </dgm:presLayoutVars>
      </dgm:prSet>
      <dgm:spPr/>
    </dgm:pt>
    <dgm:pt modelId="{83656FD0-EDBB-47D1-9F52-E45798F60AAB}" type="pres">
      <dgm:prSet presAssocID="{E4039557-1FCB-4A0C-B707-7968160913CE}" presName="childText" presStyleLbl="revTx" presStyleIdx="0" presStyleCnt="1">
        <dgm:presLayoutVars>
          <dgm:bulletEnabled val="1"/>
        </dgm:presLayoutVars>
      </dgm:prSet>
      <dgm:spPr/>
    </dgm:pt>
  </dgm:ptLst>
  <dgm:cxnLst>
    <dgm:cxn modelId="{2CE2B21E-96A5-47F1-A990-B2EC01D1C0EB}" srcId="{EDFEA4A3-DCFE-40A9-B89C-86724B08D1DE}" destId="{E4039557-1FCB-4A0C-B707-7968160913CE}" srcOrd="0" destOrd="0" parTransId="{76A51EF7-DE0E-44E8-9515-1C939E7C8428}" sibTransId="{0D649B0A-41D3-4AF0-84EE-83602E0AB90C}"/>
    <dgm:cxn modelId="{DEBE1522-040B-4D7B-A867-98228F4C19E7}" srcId="{E4039557-1FCB-4A0C-B707-7968160913CE}" destId="{8DA839C9-DBE1-448C-BA1D-397667C1F302}" srcOrd="1" destOrd="0" parTransId="{92A72D92-5A24-4203-813F-DD82F020B664}" sibTransId="{AD8311A5-36C4-40A3-AD41-595B3633F193}"/>
    <dgm:cxn modelId="{3CE1D731-B4CB-4B74-8AF2-3E535930A96B}" srcId="{E4039557-1FCB-4A0C-B707-7968160913CE}" destId="{CEADF453-4187-4A2A-B2E8-C3FDA441732F}" srcOrd="2" destOrd="0" parTransId="{01A48329-C93B-44CF-ACB7-0C6ED1EE9C2F}" sibTransId="{0213AF4D-7588-4FA4-B771-6B7BC3A1DE9B}"/>
    <dgm:cxn modelId="{AD044638-6BFF-4D0B-BC10-660BECE20441}" type="presOf" srcId="{E4039557-1FCB-4A0C-B707-7968160913CE}" destId="{FC53EE27-8E0A-4A75-99B9-6DDC525C5CF3}" srcOrd="0" destOrd="0" presId="urn:microsoft.com/office/officeart/2005/8/layout/vList2"/>
    <dgm:cxn modelId="{AB609A50-455F-4EE9-8EFD-42D51F3D9FB8}" type="presOf" srcId="{542D6642-3932-4071-BB1C-9391596BE438}" destId="{83656FD0-EDBB-47D1-9F52-E45798F60AAB}" srcOrd="0" destOrd="5" presId="urn:microsoft.com/office/officeart/2005/8/layout/vList2"/>
    <dgm:cxn modelId="{C0B03C71-D811-445B-9BF0-E65597AD87F0}" srcId="{E4039557-1FCB-4A0C-B707-7968160913CE}" destId="{E878468C-4F5C-4709-8816-6C06D76C35B1}" srcOrd="4" destOrd="0" parTransId="{686EA2D2-7163-4E9E-AE47-29E37FFB4CC2}" sibTransId="{59DB1181-5850-4A7D-A952-13D026EEC1F3}"/>
    <dgm:cxn modelId="{463F9C55-C951-44E5-B916-BF6A06A4D09A}" srcId="{E4039557-1FCB-4A0C-B707-7968160913CE}" destId="{5ED3F2A3-3EAC-42E7-A4CB-DA6B8FC5ADEC}" srcOrd="0" destOrd="0" parTransId="{F985040B-B65C-40E7-B28B-9FAC70E61B20}" sibTransId="{C9136C8D-2EC4-4A2A-8C05-CB27B91E67F0}"/>
    <dgm:cxn modelId="{2591605A-5C2A-46D1-B972-0200A82CC8D7}" type="presOf" srcId="{CEADF453-4187-4A2A-B2E8-C3FDA441732F}" destId="{83656FD0-EDBB-47D1-9F52-E45798F60AAB}" srcOrd="0" destOrd="2" presId="urn:microsoft.com/office/officeart/2005/8/layout/vList2"/>
    <dgm:cxn modelId="{1201AA5A-BF20-490B-BBA8-6BEB925222C5}" type="presOf" srcId="{E878468C-4F5C-4709-8816-6C06D76C35B1}" destId="{83656FD0-EDBB-47D1-9F52-E45798F60AAB}" srcOrd="0" destOrd="4" presId="urn:microsoft.com/office/officeart/2005/8/layout/vList2"/>
    <dgm:cxn modelId="{11731F7B-632D-4FD2-BB9D-92FAA10EF08A}" srcId="{E4039557-1FCB-4A0C-B707-7968160913CE}" destId="{9E6BC4F5-6F41-4315-94FA-27519BE7D596}" srcOrd="3" destOrd="0" parTransId="{3F49C906-3FCE-403F-9F5D-66777226C44B}" sibTransId="{2CA73CF3-B35B-4E67-8342-D0266B91D2D3}"/>
    <dgm:cxn modelId="{85C44391-76F7-4E28-8BED-7157E07230F9}" type="presOf" srcId="{8DA839C9-DBE1-448C-BA1D-397667C1F302}" destId="{83656FD0-EDBB-47D1-9F52-E45798F60AAB}" srcOrd="0" destOrd="1" presId="urn:microsoft.com/office/officeart/2005/8/layout/vList2"/>
    <dgm:cxn modelId="{03F72093-4EE4-4F41-81E0-E5AA6299CE98}" type="presOf" srcId="{EDFEA4A3-DCFE-40A9-B89C-86724B08D1DE}" destId="{7B52D1D5-606E-4826-98F9-F8DD66F2540A}" srcOrd="0" destOrd="0" presId="urn:microsoft.com/office/officeart/2005/8/layout/vList2"/>
    <dgm:cxn modelId="{12AD66C1-DC4C-4E0E-A7FA-ED64B55F5626}" srcId="{E4039557-1FCB-4A0C-B707-7968160913CE}" destId="{542D6642-3932-4071-BB1C-9391596BE438}" srcOrd="5" destOrd="0" parTransId="{7DC2503F-3D8D-4DC5-BDD7-67C7965CC1AA}" sibTransId="{AFBAAAD5-4B55-405B-AE14-0475614148A1}"/>
    <dgm:cxn modelId="{597AB9F2-831D-4232-9C4A-0A4B5879B0CF}" type="presOf" srcId="{5ED3F2A3-3EAC-42E7-A4CB-DA6B8FC5ADEC}" destId="{83656FD0-EDBB-47D1-9F52-E45798F60AAB}" srcOrd="0" destOrd="0" presId="urn:microsoft.com/office/officeart/2005/8/layout/vList2"/>
    <dgm:cxn modelId="{1B5D33FD-486C-4868-9056-4691D4575782}" type="presOf" srcId="{9E6BC4F5-6F41-4315-94FA-27519BE7D596}" destId="{83656FD0-EDBB-47D1-9F52-E45798F60AAB}" srcOrd="0" destOrd="3" presId="urn:microsoft.com/office/officeart/2005/8/layout/vList2"/>
    <dgm:cxn modelId="{FDEDCB02-A871-4523-ACFF-FE5115BDC25D}" type="presParOf" srcId="{7B52D1D5-606E-4826-98F9-F8DD66F2540A}" destId="{FC53EE27-8E0A-4A75-99B9-6DDC525C5CF3}" srcOrd="0" destOrd="0" presId="urn:microsoft.com/office/officeart/2005/8/layout/vList2"/>
    <dgm:cxn modelId="{5609BF0A-7ADC-4396-ACE0-3AB2AD469F8D}" type="presParOf" srcId="{7B52D1D5-606E-4826-98F9-F8DD66F2540A}" destId="{83656FD0-EDBB-47D1-9F52-E45798F60AA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B82720-C252-4899-97A9-3C457E4EAFF7}"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34E4FBEF-7543-4B65-85AF-E0F4F432ADDE}">
      <dgm:prSet/>
      <dgm:spPr/>
      <dgm:t>
        <a:bodyPr/>
        <a:lstStyle/>
        <a:p>
          <a:r>
            <a:rPr lang="en-US"/>
            <a:t>Conventional usg:</a:t>
          </a:r>
        </a:p>
      </dgm:t>
    </dgm:pt>
    <dgm:pt modelId="{1A06761C-91B8-4469-8BAB-A14EBA7F7744}" type="parTrans" cxnId="{D8A3B901-A756-4361-ACEB-E20C7BEA24C4}">
      <dgm:prSet/>
      <dgm:spPr/>
      <dgm:t>
        <a:bodyPr/>
        <a:lstStyle/>
        <a:p>
          <a:endParaRPr lang="en-US"/>
        </a:p>
      </dgm:t>
    </dgm:pt>
    <dgm:pt modelId="{EE59A6B3-803D-418B-A1B1-D8EBCB57C4D8}" type="sibTrans" cxnId="{D8A3B901-A756-4361-ACEB-E20C7BEA24C4}">
      <dgm:prSet/>
      <dgm:spPr/>
      <dgm:t>
        <a:bodyPr/>
        <a:lstStyle/>
        <a:p>
          <a:endParaRPr lang="en-US"/>
        </a:p>
      </dgm:t>
    </dgm:pt>
    <dgm:pt modelId="{A3BD9294-443A-4388-BEC1-7BE24C5FA442}">
      <dgm:prSet/>
      <dgm:spPr/>
      <dgm:t>
        <a:bodyPr/>
        <a:lstStyle/>
        <a:p>
          <a:r>
            <a:rPr lang="en-US"/>
            <a:t>Safe, easy, inexpensive</a:t>
          </a:r>
        </a:p>
      </dgm:t>
    </dgm:pt>
    <dgm:pt modelId="{23D42571-BA92-42F9-A787-F58A8488375B}" type="parTrans" cxnId="{E97F1903-22EF-4E0B-828F-3CA2702CFEB2}">
      <dgm:prSet/>
      <dgm:spPr/>
      <dgm:t>
        <a:bodyPr/>
        <a:lstStyle/>
        <a:p>
          <a:endParaRPr lang="en-US"/>
        </a:p>
      </dgm:t>
    </dgm:pt>
    <dgm:pt modelId="{0889E809-3B19-473C-AC6C-D47FEAE69777}" type="sibTrans" cxnId="{E97F1903-22EF-4E0B-828F-3CA2702CFEB2}">
      <dgm:prSet/>
      <dgm:spPr/>
      <dgm:t>
        <a:bodyPr/>
        <a:lstStyle/>
        <a:p>
          <a:endParaRPr lang="en-US"/>
        </a:p>
      </dgm:t>
    </dgm:pt>
    <dgm:pt modelId="{C74F7B89-12A8-4BD0-B559-49B3E820E87C}">
      <dgm:prSet/>
      <dgm:spPr/>
      <dgm:t>
        <a:bodyPr/>
        <a:lstStyle/>
        <a:p>
          <a:r>
            <a:rPr lang="en-US" dirty="0"/>
            <a:t>Can assess parenchymal echogenicity, renal size, parenchymal thickness</a:t>
          </a:r>
        </a:p>
      </dgm:t>
    </dgm:pt>
    <dgm:pt modelId="{B2E84F14-AE80-4599-B4DB-52FD95ABEC8C}" type="parTrans" cxnId="{2ECE4630-8D71-494D-996E-30E2C5306C88}">
      <dgm:prSet/>
      <dgm:spPr/>
      <dgm:t>
        <a:bodyPr/>
        <a:lstStyle/>
        <a:p>
          <a:endParaRPr lang="en-US"/>
        </a:p>
      </dgm:t>
    </dgm:pt>
    <dgm:pt modelId="{04336999-6F09-4A9B-8814-DBA9A1D0769B}" type="sibTrans" cxnId="{2ECE4630-8D71-494D-996E-30E2C5306C88}">
      <dgm:prSet/>
      <dgm:spPr/>
      <dgm:t>
        <a:bodyPr/>
        <a:lstStyle/>
        <a:p>
          <a:endParaRPr lang="en-US"/>
        </a:p>
      </dgm:t>
    </dgm:pt>
    <dgm:pt modelId="{3AED5E7C-C96D-4BC5-B773-0E9C052A26AD}">
      <dgm:prSet/>
      <dgm:spPr/>
      <dgm:t>
        <a:bodyPr/>
        <a:lstStyle/>
        <a:p>
          <a:r>
            <a:rPr lang="en-US"/>
            <a:t>Parenchymal echogenicity (commonly used marker) </a:t>
          </a:r>
          <a:r>
            <a:rPr lang="en-US">
              <a:sym typeface="Wingdings" panose="05000000000000000000" pitchFamily="2" charset="2"/>
            </a:rPr>
            <a:t></a:t>
          </a:r>
          <a:r>
            <a:rPr lang="en-US"/>
            <a:t> subjective, not quantitative, thus, uninformative in evaluating the progression of ckd.</a:t>
          </a:r>
        </a:p>
      </dgm:t>
    </dgm:pt>
    <dgm:pt modelId="{3B19E944-872A-4530-9515-E6D8A692B7D3}" type="parTrans" cxnId="{EE740563-C4CB-44AB-9EA3-CDCD34D5FADB}">
      <dgm:prSet/>
      <dgm:spPr/>
      <dgm:t>
        <a:bodyPr/>
        <a:lstStyle/>
        <a:p>
          <a:endParaRPr lang="en-US"/>
        </a:p>
      </dgm:t>
    </dgm:pt>
    <dgm:pt modelId="{D531D826-DD7C-4F8E-AF06-C6FEFD2E14F2}" type="sibTrans" cxnId="{EE740563-C4CB-44AB-9EA3-CDCD34D5FADB}">
      <dgm:prSet/>
      <dgm:spPr/>
      <dgm:t>
        <a:bodyPr/>
        <a:lstStyle/>
        <a:p>
          <a:endParaRPr lang="en-US"/>
        </a:p>
      </dgm:t>
    </dgm:pt>
    <dgm:pt modelId="{7E48CA12-04F6-4AED-9ACF-B7A0E6064025}">
      <dgm:prSet/>
      <dgm:spPr/>
      <dgm:t>
        <a:bodyPr/>
        <a:lstStyle/>
        <a:p>
          <a:r>
            <a:rPr lang="en-US" dirty="0"/>
            <a:t>Serum creatinine:</a:t>
          </a:r>
        </a:p>
      </dgm:t>
    </dgm:pt>
    <dgm:pt modelId="{FDD5C556-47A3-4914-A132-DE82CE2DAF9D}" type="parTrans" cxnId="{FD5BCF6E-7A7A-44A9-84C7-88EF9A97C45C}">
      <dgm:prSet/>
      <dgm:spPr/>
      <dgm:t>
        <a:bodyPr/>
        <a:lstStyle/>
        <a:p>
          <a:endParaRPr lang="en-US"/>
        </a:p>
      </dgm:t>
    </dgm:pt>
    <dgm:pt modelId="{C82EEB57-B66E-4849-AF58-2369B3EF113B}" type="sibTrans" cxnId="{FD5BCF6E-7A7A-44A9-84C7-88EF9A97C45C}">
      <dgm:prSet/>
      <dgm:spPr/>
      <dgm:t>
        <a:bodyPr/>
        <a:lstStyle/>
        <a:p>
          <a:endParaRPr lang="en-US"/>
        </a:p>
      </dgm:t>
    </dgm:pt>
    <dgm:pt modelId="{C0EA331B-0469-4AEC-A82B-242B61CB1784}">
      <dgm:prSet/>
      <dgm:spPr/>
      <dgm:t>
        <a:bodyPr/>
        <a:lstStyle/>
        <a:p>
          <a:r>
            <a:rPr lang="en-US"/>
            <a:t>Calculate estimated glomerular filtration rate (egfr) to divide into 5 severity-based stages</a:t>
          </a:r>
        </a:p>
      </dgm:t>
    </dgm:pt>
    <dgm:pt modelId="{3D53F638-89E1-49ED-972F-3F076B778F0F}" type="parTrans" cxnId="{5D3CC33D-3B16-4859-9D31-D810F7C4AAB3}">
      <dgm:prSet/>
      <dgm:spPr/>
      <dgm:t>
        <a:bodyPr/>
        <a:lstStyle/>
        <a:p>
          <a:endParaRPr lang="en-US"/>
        </a:p>
      </dgm:t>
    </dgm:pt>
    <dgm:pt modelId="{E6E493BC-5ED3-4EAF-AAC2-D4298669D833}" type="sibTrans" cxnId="{5D3CC33D-3B16-4859-9D31-D810F7C4AAB3}">
      <dgm:prSet/>
      <dgm:spPr/>
      <dgm:t>
        <a:bodyPr/>
        <a:lstStyle/>
        <a:p>
          <a:endParaRPr lang="en-US"/>
        </a:p>
      </dgm:t>
    </dgm:pt>
    <dgm:pt modelId="{30470C59-C89A-4D8C-8635-91B06E0FF0E9}">
      <dgm:prSet/>
      <dgm:spPr/>
      <dgm:t>
        <a:bodyPr/>
        <a:lstStyle/>
        <a:p>
          <a:r>
            <a:rPr lang="en-US" dirty="0" err="1"/>
            <a:t>Egfr</a:t>
          </a:r>
          <a:r>
            <a:rPr lang="en-US" dirty="0"/>
            <a:t> may become inconsistent and misleading in:</a:t>
          </a:r>
        </a:p>
      </dgm:t>
    </dgm:pt>
    <dgm:pt modelId="{DE3C7EAE-4CD3-4DC5-A3AC-A346C741D5D4}" type="parTrans" cxnId="{BD5A73A0-F89B-48B8-B246-A148154685FA}">
      <dgm:prSet/>
      <dgm:spPr/>
      <dgm:t>
        <a:bodyPr/>
        <a:lstStyle/>
        <a:p>
          <a:endParaRPr lang="en-US"/>
        </a:p>
      </dgm:t>
    </dgm:pt>
    <dgm:pt modelId="{8F0EF435-9E1D-4F79-ADB5-BE2940060ECA}" type="sibTrans" cxnId="{BD5A73A0-F89B-48B8-B246-A148154685FA}">
      <dgm:prSet/>
      <dgm:spPr/>
      <dgm:t>
        <a:bodyPr/>
        <a:lstStyle/>
        <a:p>
          <a:endParaRPr lang="en-US"/>
        </a:p>
      </dgm:t>
    </dgm:pt>
    <dgm:pt modelId="{29F5958A-5FF0-466E-ADF0-A4AFFE54E89B}">
      <dgm:prSet/>
      <dgm:spPr/>
      <dgm:t>
        <a:bodyPr/>
        <a:lstStyle/>
        <a:p>
          <a:r>
            <a:rPr lang="en-US"/>
            <a:t>Acute changes in kidney function</a:t>
          </a:r>
        </a:p>
      </dgm:t>
    </dgm:pt>
    <dgm:pt modelId="{2368E0EE-CBB8-408A-9814-8B324BB65465}" type="parTrans" cxnId="{4F271F0C-8DC3-4931-886B-9250D0A045CA}">
      <dgm:prSet/>
      <dgm:spPr/>
      <dgm:t>
        <a:bodyPr/>
        <a:lstStyle/>
        <a:p>
          <a:endParaRPr lang="en-US"/>
        </a:p>
      </dgm:t>
    </dgm:pt>
    <dgm:pt modelId="{DBE11A79-2113-4692-904C-785367F9B9BD}" type="sibTrans" cxnId="{4F271F0C-8DC3-4931-886B-9250D0A045CA}">
      <dgm:prSet/>
      <dgm:spPr/>
      <dgm:t>
        <a:bodyPr/>
        <a:lstStyle/>
        <a:p>
          <a:endParaRPr lang="en-US"/>
        </a:p>
      </dgm:t>
    </dgm:pt>
    <dgm:pt modelId="{E019A74F-2445-4EFC-A9C7-792B8D5669B1}">
      <dgm:prSet/>
      <dgm:spPr/>
      <dgm:t>
        <a:bodyPr/>
        <a:lstStyle/>
        <a:p>
          <a:r>
            <a:rPr lang="en-US"/>
            <a:t>High dietary protein intake</a:t>
          </a:r>
        </a:p>
      </dgm:t>
    </dgm:pt>
    <dgm:pt modelId="{4D47D32E-BC7D-486F-9329-8AF6416FB155}" type="parTrans" cxnId="{A2953BB7-F4D6-4E37-9639-C8F5CF6EBDDB}">
      <dgm:prSet/>
      <dgm:spPr/>
      <dgm:t>
        <a:bodyPr/>
        <a:lstStyle/>
        <a:p>
          <a:endParaRPr lang="en-US"/>
        </a:p>
      </dgm:t>
    </dgm:pt>
    <dgm:pt modelId="{266FF095-64EF-47ED-B80A-163CC913CF17}" type="sibTrans" cxnId="{A2953BB7-F4D6-4E37-9639-C8F5CF6EBDDB}">
      <dgm:prSet/>
      <dgm:spPr/>
      <dgm:t>
        <a:bodyPr/>
        <a:lstStyle/>
        <a:p>
          <a:endParaRPr lang="en-US"/>
        </a:p>
      </dgm:t>
    </dgm:pt>
    <dgm:pt modelId="{34E05AF9-757F-48A8-A898-F7B68E60C10F}">
      <dgm:prSet/>
      <dgm:spPr/>
      <dgm:t>
        <a:bodyPr/>
        <a:lstStyle/>
        <a:p>
          <a:r>
            <a:rPr lang="en-US"/>
            <a:t>EXTREME body size</a:t>
          </a:r>
        </a:p>
      </dgm:t>
    </dgm:pt>
    <dgm:pt modelId="{5FAE5F4E-04F9-402B-95F5-93AFBD312311}" type="parTrans" cxnId="{82B6AC5E-4BD3-40D1-A1FC-E747D7C70C25}">
      <dgm:prSet/>
      <dgm:spPr/>
      <dgm:t>
        <a:bodyPr/>
        <a:lstStyle/>
        <a:p>
          <a:endParaRPr lang="en-US"/>
        </a:p>
      </dgm:t>
    </dgm:pt>
    <dgm:pt modelId="{C05CBA8A-DF66-416B-BC3C-9628538C2B60}" type="sibTrans" cxnId="{82B6AC5E-4BD3-40D1-A1FC-E747D7C70C25}">
      <dgm:prSet/>
      <dgm:spPr/>
      <dgm:t>
        <a:bodyPr/>
        <a:lstStyle/>
        <a:p>
          <a:endParaRPr lang="en-US"/>
        </a:p>
      </dgm:t>
    </dgm:pt>
    <dgm:pt modelId="{5FFDBC7C-28EF-4720-A0ED-25D48689AF8D}">
      <dgm:prSet/>
      <dgm:spPr/>
      <dgm:t>
        <a:bodyPr/>
        <a:lstStyle/>
        <a:p>
          <a:r>
            <a:rPr lang="en-US"/>
            <a:t>SEVERE liver disease</a:t>
          </a:r>
        </a:p>
      </dgm:t>
    </dgm:pt>
    <dgm:pt modelId="{AE7AC423-B7BC-4992-B296-6E9652D56BC0}" type="parTrans" cxnId="{41D56F9A-937E-4AAB-9F50-A7DFF1CD0A6C}">
      <dgm:prSet/>
      <dgm:spPr/>
      <dgm:t>
        <a:bodyPr/>
        <a:lstStyle/>
        <a:p>
          <a:endParaRPr lang="en-US"/>
        </a:p>
      </dgm:t>
    </dgm:pt>
    <dgm:pt modelId="{FBDB3A89-CD88-4866-893C-66FCD01F4E1F}" type="sibTrans" cxnId="{41D56F9A-937E-4AAB-9F50-A7DFF1CD0A6C}">
      <dgm:prSet/>
      <dgm:spPr/>
      <dgm:t>
        <a:bodyPr/>
        <a:lstStyle/>
        <a:p>
          <a:endParaRPr lang="en-US"/>
        </a:p>
      </dgm:t>
    </dgm:pt>
    <dgm:pt modelId="{1BFF3779-6936-450A-A2B2-46DFD8652C98}">
      <dgm:prSet/>
      <dgm:spPr/>
      <dgm:t>
        <a:bodyPr/>
        <a:lstStyle/>
        <a:p>
          <a:r>
            <a:rPr lang="en-US"/>
            <a:t>Renal biopsy:</a:t>
          </a:r>
        </a:p>
      </dgm:t>
    </dgm:pt>
    <dgm:pt modelId="{E0403B47-B5B9-4DF4-ADCD-9BC5560130BB}" type="parTrans" cxnId="{35D32429-712E-4464-AD1C-590FB84C42A3}">
      <dgm:prSet/>
      <dgm:spPr/>
      <dgm:t>
        <a:bodyPr/>
        <a:lstStyle/>
        <a:p>
          <a:endParaRPr lang="en-US"/>
        </a:p>
      </dgm:t>
    </dgm:pt>
    <dgm:pt modelId="{8C613B33-87BA-4414-9429-C9F18DD83C32}" type="sibTrans" cxnId="{35D32429-712E-4464-AD1C-590FB84C42A3}">
      <dgm:prSet/>
      <dgm:spPr/>
      <dgm:t>
        <a:bodyPr/>
        <a:lstStyle/>
        <a:p>
          <a:endParaRPr lang="en-US"/>
        </a:p>
      </dgm:t>
    </dgm:pt>
    <dgm:pt modelId="{4361BE81-19D8-4FC6-8A11-ECCD0C729789}">
      <dgm:prSet/>
      <dgm:spPr/>
      <dgm:t>
        <a:bodyPr/>
        <a:lstStyle/>
        <a:p>
          <a:r>
            <a:rPr lang="en-US"/>
            <a:t>Gold standard for assessing fibrosis with histopathological technique</a:t>
          </a:r>
        </a:p>
      </dgm:t>
    </dgm:pt>
    <dgm:pt modelId="{BCEEFDC7-2ED2-4A2F-BA12-ACE41D898074}" type="parTrans" cxnId="{1499E72D-ACC9-4AA6-876B-5C433F391BF6}">
      <dgm:prSet/>
      <dgm:spPr/>
      <dgm:t>
        <a:bodyPr/>
        <a:lstStyle/>
        <a:p>
          <a:endParaRPr lang="en-US"/>
        </a:p>
      </dgm:t>
    </dgm:pt>
    <dgm:pt modelId="{7353B4D3-786C-4520-B73D-70AD6BB66920}" type="sibTrans" cxnId="{1499E72D-ACC9-4AA6-876B-5C433F391BF6}">
      <dgm:prSet/>
      <dgm:spPr/>
      <dgm:t>
        <a:bodyPr/>
        <a:lstStyle/>
        <a:p>
          <a:endParaRPr lang="en-US"/>
        </a:p>
      </dgm:t>
    </dgm:pt>
    <dgm:pt modelId="{E403BF7A-A230-4B01-AECA-AA9D04E79DA8}">
      <dgm:prSet/>
      <dgm:spPr/>
      <dgm:t>
        <a:bodyPr/>
        <a:lstStyle/>
        <a:p>
          <a:r>
            <a:rPr lang="en-US"/>
            <a:t>Invasive</a:t>
          </a:r>
        </a:p>
      </dgm:t>
    </dgm:pt>
    <dgm:pt modelId="{0815088F-B39C-4C76-A965-D7C65D1B58D5}" type="parTrans" cxnId="{036F17BC-F5EB-4CFB-A241-638BA74ABF1E}">
      <dgm:prSet/>
      <dgm:spPr/>
      <dgm:t>
        <a:bodyPr/>
        <a:lstStyle/>
        <a:p>
          <a:endParaRPr lang="en-US"/>
        </a:p>
      </dgm:t>
    </dgm:pt>
    <dgm:pt modelId="{0AE77A16-33AE-4204-92A6-401B1F2D20F8}" type="sibTrans" cxnId="{036F17BC-F5EB-4CFB-A241-638BA74ABF1E}">
      <dgm:prSet/>
      <dgm:spPr/>
      <dgm:t>
        <a:bodyPr/>
        <a:lstStyle/>
        <a:p>
          <a:endParaRPr lang="en-US"/>
        </a:p>
      </dgm:t>
    </dgm:pt>
    <dgm:pt modelId="{A8F920AE-E361-436F-BA9F-4FD699283D31}">
      <dgm:prSet/>
      <dgm:spPr/>
      <dgm:t>
        <a:bodyPr/>
        <a:lstStyle/>
        <a:p>
          <a:r>
            <a:rPr lang="en-US"/>
            <a:t>Post biopsy complication</a:t>
          </a:r>
        </a:p>
      </dgm:t>
    </dgm:pt>
    <dgm:pt modelId="{48AAAEA2-BB8D-4F26-A63C-9D349F6C5E78}" type="parTrans" cxnId="{8AE2AB52-A47F-4ECC-A59F-A271A328001C}">
      <dgm:prSet/>
      <dgm:spPr/>
      <dgm:t>
        <a:bodyPr/>
        <a:lstStyle/>
        <a:p>
          <a:endParaRPr lang="en-US"/>
        </a:p>
      </dgm:t>
    </dgm:pt>
    <dgm:pt modelId="{841573E3-1D16-4422-B244-00833903ADFD}" type="sibTrans" cxnId="{8AE2AB52-A47F-4ECC-A59F-A271A328001C}">
      <dgm:prSet/>
      <dgm:spPr/>
      <dgm:t>
        <a:bodyPr/>
        <a:lstStyle/>
        <a:p>
          <a:endParaRPr lang="en-US"/>
        </a:p>
      </dgm:t>
    </dgm:pt>
    <dgm:pt modelId="{F001A387-3700-4CF4-847D-56D3F2BECA38}" type="pres">
      <dgm:prSet presAssocID="{38B82720-C252-4899-97A9-3C457E4EAFF7}" presName="Name0" presStyleCnt="0">
        <dgm:presLayoutVars>
          <dgm:dir/>
          <dgm:animLvl val="lvl"/>
          <dgm:resizeHandles val="exact"/>
        </dgm:presLayoutVars>
      </dgm:prSet>
      <dgm:spPr/>
    </dgm:pt>
    <dgm:pt modelId="{AA025019-17DE-42BA-941D-6ADA2D2D3F6E}" type="pres">
      <dgm:prSet presAssocID="{34E4FBEF-7543-4B65-85AF-E0F4F432ADDE}" presName="composite" presStyleCnt="0"/>
      <dgm:spPr/>
    </dgm:pt>
    <dgm:pt modelId="{A410101B-3BFA-4015-B8FA-50F733F93AB0}" type="pres">
      <dgm:prSet presAssocID="{34E4FBEF-7543-4B65-85AF-E0F4F432ADDE}" presName="parTx" presStyleLbl="alignNode1" presStyleIdx="0" presStyleCnt="3">
        <dgm:presLayoutVars>
          <dgm:chMax val="0"/>
          <dgm:chPref val="0"/>
          <dgm:bulletEnabled val="1"/>
        </dgm:presLayoutVars>
      </dgm:prSet>
      <dgm:spPr/>
    </dgm:pt>
    <dgm:pt modelId="{2DE0C494-42B5-47BD-AB68-3C1E799B8AD9}" type="pres">
      <dgm:prSet presAssocID="{34E4FBEF-7543-4B65-85AF-E0F4F432ADDE}" presName="desTx" presStyleLbl="alignAccFollowNode1" presStyleIdx="0" presStyleCnt="3">
        <dgm:presLayoutVars>
          <dgm:bulletEnabled val="1"/>
        </dgm:presLayoutVars>
      </dgm:prSet>
      <dgm:spPr/>
    </dgm:pt>
    <dgm:pt modelId="{4AEF3C30-5CAC-4751-9B66-B18B7E2E9392}" type="pres">
      <dgm:prSet presAssocID="{EE59A6B3-803D-418B-A1B1-D8EBCB57C4D8}" presName="space" presStyleCnt="0"/>
      <dgm:spPr/>
    </dgm:pt>
    <dgm:pt modelId="{65BCCD6B-A713-43B4-B2F7-7CD43202D552}" type="pres">
      <dgm:prSet presAssocID="{7E48CA12-04F6-4AED-9ACF-B7A0E6064025}" presName="composite" presStyleCnt="0"/>
      <dgm:spPr/>
    </dgm:pt>
    <dgm:pt modelId="{23C0A783-BAC1-463F-B94C-39610D597C50}" type="pres">
      <dgm:prSet presAssocID="{7E48CA12-04F6-4AED-9ACF-B7A0E6064025}" presName="parTx" presStyleLbl="alignNode1" presStyleIdx="1" presStyleCnt="3">
        <dgm:presLayoutVars>
          <dgm:chMax val="0"/>
          <dgm:chPref val="0"/>
          <dgm:bulletEnabled val="1"/>
        </dgm:presLayoutVars>
      </dgm:prSet>
      <dgm:spPr/>
    </dgm:pt>
    <dgm:pt modelId="{F0739ABD-66B2-4B6A-906E-86C15FDCC63F}" type="pres">
      <dgm:prSet presAssocID="{7E48CA12-04F6-4AED-9ACF-B7A0E6064025}" presName="desTx" presStyleLbl="alignAccFollowNode1" presStyleIdx="1" presStyleCnt="3">
        <dgm:presLayoutVars>
          <dgm:bulletEnabled val="1"/>
        </dgm:presLayoutVars>
      </dgm:prSet>
      <dgm:spPr/>
    </dgm:pt>
    <dgm:pt modelId="{BAC128F0-B18B-4DE4-A51A-30D64DBBAA70}" type="pres">
      <dgm:prSet presAssocID="{C82EEB57-B66E-4849-AF58-2369B3EF113B}" presName="space" presStyleCnt="0"/>
      <dgm:spPr/>
    </dgm:pt>
    <dgm:pt modelId="{540E52A0-0DE6-49AA-904B-FE748A1E44C6}" type="pres">
      <dgm:prSet presAssocID="{1BFF3779-6936-450A-A2B2-46DFD8652C98}" presName="composite" presStyleCnt="0"/>
      <dgm:spPr/>
    </dgm:pt>
    <dgm:pt modelId="{6172FF8D-B1AF-489D-9662-503CF3550A37}" type="pres">
      <dgm:prSet presAssocID="{1BFF3779-6936-450A-A2B2-46DFD8652C98}" presName="parTx" presStyleLbl="alignNode1" presStyleIdx="2" presStyleCnt="3">
        <dgm:presLayoutVars>
          <dgm:chMax val="0"/>
          <dgm:chPref val="0"/>
          <dgm:bulletEnabled val="1"/>
        </dgm:presLayoutVars>
      </dgm:prSet>
      <dgm:spPr/>
    </dgm:pt>
    <dgm:pt modelId="{8060EC77-AE7B-44FD-B3A3-3F07B04C5711}" type="pres">
      <dgm:prSet presAssocID="{1BFF3779-6936-450A-A2B2-46DFD8652C98}" presName="desTx" presStyleLbl="alignAccFollowNode1" presStyleIdx="2" presStyleCnt="3">
        <dgm:presLayoutVars>
          <dgm:bulletEnabled val="1"/>
        </dgm:presLayoutVars>
      </dgm:prSet>
      <dgm:spPr/>
    </dgm:pt>
  </dgm:ptLst>
  <dgm:cxnLst>
    <dgm:cxn modelId="{D8A3B901-A756-4361-ACEB-E20C7BEA24C4}" srcId="{38B82720-C252-4899-97A9-3C457E4EAFF7}" destId="{34E4FBEF-7543-4B65-85AF-E0F4F432ADDE}" srcOrd="0" destOrd="0" parTransId="{1A06761C-91B8-4469-8BAB-A14EBA7F7744}" sibTransId="{EE59A6B3-803D-418B-A1B1-D8EBCB57C4D8}"/>
    <dgm:cxn modelId="{E97F1903-22EF-4E0B-828F-3CA2702CFEB2}" srcId="{34E4FBEF-7543-4B65-85AF-E0F4F432ADDE}" destId="{A3BD9294-443A-4388-BEC1-7BE24C5FA442}" srcOrd="0" destOrd="0" parTransId="{23D42571-BA92-42F9-A787-F58A8488375B}" sibTransId="{0889E809-3B19-473C-AC6C-D47FEAE69777}"/>
    <dgm:cxn modelId="{4F271F0C-8DC3-4931-886B-9250D0A045CA}" srcId="{30470C59-C89A-4D8C-8635-91B06E0FF0E9}" destId="{29F5958A-5FF0-466E-ADF0-A4AFFE54E89B}" srcOrd="0" destOrd="0" parTransId="{2368E0EE-CBB8-408A-9814-8B324BB65465}" sibTransId="{DBE11A79-2113-4692-904C-785367F9B9BD}"/>
    <dgm:cxn modelId="{35D32429-712E-4464-AD1C-590FB84C42A3}" srcId="{38B82720-C252-4899-97A9-3C457E4EAFF7}" destId="{1BFF3779-6936-450A-A2B2-46DFD8652C98}" srcOrd="2" destOrd="0" parTransId="{E0403B47-B5B9-4DF4-ADCD-9BC5560130BB}" sibTransId="{8C613B33-87BA-4414-9429-C9F18DD83C32}"/>
    <dgm:cxn modelId="{ECB3E62D-A178-496E-9192-7618035911EB}" type="presOf" srcId="{34E05AF9-757F-48A8-A898-F7B68E60C10F}" destId="{F0739ABD-66B2-4B6A-906E-86C15FDCC63F}" srcOrd="0" destOrd="4" presId="urn:microsoft.com/office/officeart/2005/8/layout/hList1"/>
    <dgm:cxn modelId="{1499E72D-ACC9-4AA6-876B-5C433F391BF6}" srcId="{1BFF3779-6936-450A-A2B2-46DFD8652C98}" destId="{4361BE81-19D8-4FC6-8A11-ECCD0C729789}" srcOrd="0" destOrd="0" parTransId="{BCEEFDC7-2ED2-4A2F-BA12-ACE41D898074}" sibTransId="{7353B4D3-786C-4520-B73D-70AD6BB66920}"/>
    <dgm:cxn modelId="{2ECE4630-8D71-494D-996E-30E2C5306C88}" srcId="{34E4FBEF-7543-4B65-85AF-E0F4F432ADDE}" destId="{C74F7B89-12A8-4BD0-B559-49B3E820E87C}" srcOrd="1" destOrd="0" parTransId="{B2E84F14-AE80-4599-B4DB-52FD95ABEC8C}" sibTransId="{04336999-6F09-4A9B-8814-DBA9A1D0769B}"/>
    <dgm:cxn modelId="{BEBCC83C-BAC2-4398-9533-5A7BF14895C1}" type="presOf" srcId="{5FFDBC7C-28EF-4720-A0ED-25D48689AF8D}" destId="{F0739ABD-66B2-4B6A-906E-86C15FDCC63F}" srcOrd="0" destOrd="5" presId="urn:microsoft.com/office/officeart/2005/8/layout/hList1"/>
    <dgm:cxn modelId="{5D3CC33D-3B16-4859-9D31-D810F7C4AAB3}" srcId="{7E48CA12-04F6-4AED-9ACF-B7A0E6064025}" destId="{C0EA331B-0469-4AEC-A82B-242B61CB1784}" srcOrd="0" destOrd="0" parTransId="{3D53F638-89E1-49ED-972F-3F076B778F0F}" sibTransId="{E6E493BC-5ED3-4EAF-AAC2-D4298669D833}"/>
    <dgm:cxn modelId="{82B6AC5E-4BD3-40D1-A1FC-E747D7C70C25}" srcId="{30470C59-C89A-4D8C-8635-91B06E0FF0E9}" destId="{34E05AF9-757F-48A8-A898-F7B68E60C10F}" srcOrd="2" destOrd="0" parTransId="{5FAE5F4E-04F9-402B-95F5-93AFBD312311}" sibTransId="{C05CBA8A-DF66-416B-BC3C-9628538C2B60}"/>
    <dgm:cxn modelId="{E830DE41-C61F-41D7-AF03-5A7993E4BE90}" type="presOf" srcId="{C74F7B89-12A8-4BD0-B559-49B3E820E87C}" destId="{2DE0C494-42B5-47BD-AB68-3C1E799B8AD9}" srcOrd="0" destOrd="1" presId="urn:microsoft.com/office/officeart/2005/8/layout/hList1"/>
    <dgm:cxn modelId="{EE740563-C4CB-44AB-9EA3-CDCD34D5FADB}" srcId="{34E4FBEF-7543-4B65-85AF-E0F4F432ADDE}" destId="{3AED5E7C-C96D-4BC5-B773-0E9C052A26AD}" srcOrd="2" destOrd="0" parTransId="{3B19E944-872A-4530-9515-E6D8A692B7D3}" sibTransId="{D531D826-DD7C-4F8E-AF06-C6FEFD2E14F2}"/>
    <dgm:cxn modelId="{FD5BCF6E-7A7A-44A9-84C7-88EF9A97C45C}" srcId="{38B82720-C252-4899-97A9-3C457E4EAFF7}" destId="{7E48CA12-04F6-4AED-9ACF-B7A0E6064025}" srcOrd="1" destOrd="0" parTransId="{FDD5C556-47A3-4914-A132-DE82CE2DAF9D}" sibTransId="{C82EEB57-B66E-4849-AF58-2369B3EF113B}"/>
    <dgm:cxn modelId="{8AE2AB52-A47F-4ECC-A59F-A271A328001C}" srcId="{1BFF3779-6936-450A-A2B2-46DFD8652C98}" destId="{A8F920AE-E361-436F-BA9F-4FD699283D31}" srcOrd="2" destOrd="0" parTransId="{48AAAEA2-BB8D-4F26-A63C-9D349F6C5E78}" sibTransId="{841573E3-1D16-4422-B244-00833903ADFD}"/>
    <dgm:cxn modelId="{41D56F9A-937E-4AAB-9F50-A7DFF1CD0A6C}" srcId="{30470C59-C89A-4D8C-8635-91B06E0FF0E9}" destId="{5FFDBC7C-28EF-4720-A0ED-25D48689AF8D}" srcOrd="3" destOrd="0" parTransId="{AE7AC423-B7BC-4992-B296-6E9652D56BC0}" sibTransId="{FBDB3A89-CD88-4866-893C-66FCD01F4E1F}"/>
    <dgm:cxn modelId="{BD5A73A0-F89B-48B8-B246-A148154685FA}" srcId="{7E48CA12-04F6-4AED-9ACF-B7A0E6064025}" destId="{30470C59-C89A-4D8C-8635-91B06E0FF0E9}" srcOrd="1" destOrd="0" parTransId="{DE3C7EAE-4CD3-4DC5-A3AC-A346C741D5D4}" sibTransId="{8F0EF435-9E1D-4F79-ADB5-BE2940060ECA}"/>
    <dgm:cxn modelId="{2E7640A8-9B1A-4F94-9C64-1F947BE47007}" type="presOf" srcId="{4361BE81-19D8-4FC6-8A11-ECCD0C729789}" destId="{8060EC77-AE7B-44FD-B3A3-3F07B04C5711}" srcOrd="0" destOrd="0" presId="urn:microsoft.com/office/officeart/2005/8/layout/hList1"/>
    <dgm:cxn modelId="{763644B0-F472-48F8-B129-2233D5FFDAC6}" type="presOf" srcId="{A8F920AE-E361-436F-BA9F-4FD699283D31}" destId="{8060EC77-AE7B-44FD-B3A3-3F07B04C5711}" srcOrd="0" destOrd="2" presId="urn:microsoft.com/office/officeart/2005/8/layout/hList1"/>
    <dgm:cxn modelId="{67B4D0B2-31D7-4AF4-883D-E7D3CF98F351}" type="presOf" srcId="{30470C59-C89A-4D8C-8635-91B06E0FF0E9}" destId="{F0739ABD-66B2-4B6A-906E-86C15FDCC63F}" srcOrd="0" destOrd="1" presId="urn:microsoft.com/office/officeart/2005/8/layout/hList1"/>
    <dgm:cxn modelId="{A2953BB7-F4D6-4E37-9639-C8F5CF6EBDDB}" srcId="{30470C59-C89A-4D8C-8635-91B06E0FF0E9}" destId="{E019A74F-2445-4EFC-A9C7-792B8D5669B1}" srcOrd="1" destOrd="0" parTransId="{4D47D32E-BC7D-486F-9329-8AF6416FB155}" sibTransId="{266FF095-64EF-47ED-B80A-163CC913CF17}"/>
    <dgm:cxn modelId="{5A8A7FB8-B7C0-4963-B25A-643B21E32411}" type="presOf" srcId="{3AED5E7C-C96D-4BC5-B773-0E9C052A26AD}" destId="{2DE0C494-42B5-47BD-AB68-3C1E799B8AD9}" srcOrd="0" destOrd="2" presId="urn:microsoft.com/office/officeart/2005/8/layout/hList1"/>
    <dgm:cxn modelId="{036F17BC-F5EB-4CFB-A241-638BA74ABF1E}" srcId="{1BFF3779-6936-450A-A2B2-46DFD8652C98}" destId="{E403BF7A-A230-4B01-AECA-AA9D04E79DA8}" srcOrd="1" destOrd="0" parTransId="{0815088F-B39C-4C76-A965-D7C65D1B58D5}" sibTransId="{0AE77A16-33AE-4204-92A6-401B1F2D20F8}"/>
    <dgm:cxn modelId="{55D238CC-626B-451D-922C-80836E0F72B9}" type="presOf" srcId="{E403BF7A-A230-4B01-AECA-AA9D04E79DA8}" destId="{8060EC77-AE7B-44FD-B3A3-3F07B04C5711}" srcOrd="0" destOrd="1" presId="urn:microsoft.com/office/officeart/2005/8/layout/hList1"/>
    <dgm:cxn modelId="{014FAFD8-5951-49BF-8D97-CE2CA77D229D}" type="presOf" srcId="{C0EA331B-0469-4AEC-A82B-242B61CB1784}" destId="{F0739ABD-66B2-4B6A-906E-86C15FDCC63F}" srcOrd="0" destOrd="0" presId="urn:microsoft.com/office/officeart/2005/8/layout/hList1"/>
    <dgm:cxn modelId="{DAD36CDB-D48E-4471-85B0-1C8DA3FBF878}" type="presOf" srcId="{E019A74F-2445-4EFC-A9C7-792B8D5669B1}" destId="{F0739ABD-66B2-4B6A-906E-86C15FDCC63F}" srcOrd="0" destOrd="3" presId="urn:microsoft.com/office/officeart/2005/8/layout/hList1"/>
    <dgm:cxn modelId="{0D66BFEB-A9E9-4E15-BEF3-3931DFAC29B0}" type="presOf" srcId="{A3BD9294-443A-4388-BEC1-7BE24C5FA442}" destId="{2DE0C494-42B5-47BD-AB68-3C1E799B8AD9}" srcOrd="0" destOrd="0" presId="urn:microsoft.com/office/officeart/2005/8/layout/hList1"/>
    <dgm:cxn modelId="{454D26F6-58F8-439C-B2C9-E576773C5932}" type="presOf" srcId="{34E4FBEF-7543-4B65-85AF-E0F4F432ADDE}" destId="{A410101B-3BFA-4015-B8FA-50F733F93AB0}" srcOrd="0" destOrd="0" presId="urn:microsoft.com/office/officeart/2005/8/layout/hList1"/>
    <dgm:cxn modelId="{876E76F6-DED9-4232-8E1F-2A62559B10B0}" type="presOf" srcId="{1BFF3779-6936-450A-A2B2-46DFD8652C98}" destId="{6172FF8D-B1AF-489D-9662-503CF3550A37}" srcOrd="0" destOrd="0" presId="urn:microsoft.com/office/officeart/2005/8/layout/hList1"/>
    <dgm:cxn modelId="{E23CF2FC-B57C-4819-888E-856D17FE3D3F}" type="presOf" srcId="{38B82720-C252-4899-97A9-3C457E4EAFF7}" destId="{F001A387-3700-4CF4-847D-56D3F2BECA38}" srcOrd="0" destOrd="0" presId="urn:microsoft.com/office/officeart/2005/8/layout/hList1"/>
    <dgm:cxn modelId="{F87A92FE-FDF1-497E-A2C9-0EB41DAD381A}" type="presOf" srcId="{29F5958A-5FF0-466E-ADF0-A4AFFE54E89B}" destId="{F0739ABD-66B2-4B6A-906E-86C15FDCC63F}" srcOrd="0" destOrd="2" presId="urn:microsoft.com/office/officeart/2005/8/layout/hList1"/>
    <dgm:cxn modelId="{1AF642FF-8D13-497D-8394-701BF4F5D9CA}" type="presOf" srcId="{7E48CA12-04F6-4AED-9ACF-B7A0E6064025}" destId="{23C0A783-BAC1-463F-B94C-39610D597C50}" srcOrd="0" destOrd="0" presId="urn:microsoft.com/office/officeart/2005/8/layout/hList1"/>
    <dgm:cxn modelId="{5721A2AE-EA90-454F-9EF0-19424BC54147}" type="presParOf" srcId="{F001A387-3700-4CF4-847D-56D3F2BECA38}" destId="{AA025019-17DE-42BA-941D-6ADA2D2D3F6E}" srcOrd="0" destOrd="0" presId="urn:microsoft.com/office/officeart/2005/8/layout/hList1"/>
    <dgm:cxn modelId="{FABC5D2A-CE18-49CE-A035-A857602E86BF}" type="presParOf" srcId="{AA025019-17DE-42BA-941D-6ADA2D2D3F6E}" destId="{A410101B-3BFA-4015-B8FA-50F733F93AB0}" srcOrd="0" destOrd="0" presId="urn:microsoft.com/office/officeart/2005/8/layout/hList1"/>
    <dgm:cxn modelId="{35976379-D533-48C0-A2B8-A6C65EB2C920}" type="presParOf" srcId="{AA025019-17DE-42BA-941D-6ADA2D2D3F6E}" destId="{2DE0C494-42B5-47BD-AB68-3C1E799B8AD9}" srcOrd="1" destOrd="0" presId="urn:microsoft.com/office/officeart/2005/8/layout/hList1"/>
    <dgm:cxn modelId="{E94F7490-1F43-4D6F-B576-C1D2048297C8}" type="presParOf" srcId="{F001A387-3700-4CF4-847D-56D3F2BECA38}" destId="{4AEF3C30-5CAC-4751-9B66-B18B7E2E9392}" srcOrd="1" destOrd="0" presId="urn:microsoft.com/office/officeart/2005/8/layout/hList1"/>
    <dgm:cxn modelId="{32746817-41DA-4F83-A1A5-F80B58AC6F9E}" type="presParOf" srcId="{F001A387-3700-4CF4-847D-56D3F2BECA38}" destId="{65BCCD6B-A713-43B4-B2F7-7CD43202D552}" srcOrd="2" destOrd="0" presId="urn:microsoft.com/office/officeart/2005/8/layout/hList1"/>
    <dgm:cxn modelId="{8EB4AB22-FE9F-46F8-90CF-EAED534AC618}" type="presParOf" srcId="{65BCCD6B-A713-43B4-B2F7-7CD43202D552}" destId="{23C0A783-BAC1-463F-B94C-39610D597C50}" srcOrd="0" destOrd="0" presId="urn:microsoft.com/office/officeart/2005/8/layout/hList1"/>
    <dgm:cxn modelId="{9AAF4757-34D0-4F7B-8088-D50B5EE8F85F}" type="presParOf" srcId="{65BCCD6B-A713-43B4-B2F7-7CD43202D552}" destId="{F0739ABD-66B2-4B6A-906E-86C15FDCC63F}" srcOrd="1" destOrd="0" presId="urn:microsoft.com/office/officeart/2005/8/layout/hList1"/>
    <dgm:cxn modelId="{AF20D84B-DA52-4F5E-B257-9F192754540A}" type="presParOf" srcId="{F001A387-3700-4CF4-847D-56D3F2BECA38}" destId="{BAC128F0-B18B-4DE4-A51A-30D64DBBAA70}" srcOrd="3" destOrd="0" presId="urn:microsoft.com/office/officeart/2005/8/layout/hList1"/>
    <dgm:cxn modelId="{D6161726-3EEE-42FE-B59B-6A03B1172CD8}" type="presParOf" srcId="{F001A387-3700-4CF4-847D-56D3F2BECA38}" destId="{540E52A0-0DE6-49AA-904B-FE748A1E44C6}" srcOrd="4" destOrd="0" presId="urn:microsoft.com/office/officeart/2005/8/layout/hList1"/>
    <dgm:cxn modelId="{D47E5302-7547-451B-9332-644EC898F9C2}" type="presParOf" srcId="{540E52A0-0DE6-49AA-904B-FE748A1E44C6}" destId="{6172FF8D-B1AF-489D-9662-503CF3550A37}" srcOrd="0" destOrd="0" presId="urn:microsoft.com/office/officeart/2005/8/layout/hList1"/>
    <dgm:cxn modelId="{4863C156-AB6C-43DB-892C-75D6C27242B3}" type="presParOf" srcId="{540E52A0-0DE6-49AA-904B-FE748A1E44C6}" destId="{8060EC77-AE7B-44FD-B3A3-3F07B04C571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84A3C7-F480-C047-AF44-26C05317E7D6}" type="doc">
      <dgm:prSet loTypeId="urn:microsoft.com/office/officeart/2005/8/layout/hProcess9" loCatId="convert" qsTypeId="urn:microsoft.com/office/officeart/2005/8/quickstyle/simple1" qsCatId="simple" csTypeId="urn:microsoft.com/office/officeart/2005/8/colors/colorful1" csCatId="colorful" phldr="1"/>
      <dgm:spPr/>
      <dgm:t>
        <a:bodyPr/>
        <a:lstStyle/>
        <a:p>
          <a:endParaRPr lang="en-US"/>
        </a:p>
      </dgm:t>
    </dgm:pt>
    <dgm:pt modelId="{9F338726-15F1-D54C-8E9E-3117EABCBCCE}">
      <dgm:prSet phldrT="[Text]" phldr="0"/>
      <dgm:spPr/>
      <dgm:t>
        <a:bodyPr/>
        <a:lstStyle/>
        <a:p>
          <a:r>
            <a:rPr lang="en-US" dirty="0"/>
            <a:t>Real-time short-duration acoustic push pulse is used to generate shear waves that propagate perpendicular to the main ultrasound beam</a:t>
          </a:r>
        </a:p>
      </dgm:t>
    </dgm:pt>
    <dgm:pt modelId="{8CF304FA-D21D-B74F-8685-985861A40305}" type="parTrans" cxnId="{634E4490-B07D-BA42-8F98-79930436F1E7}">
      <dgm:prSet/>
      <dgm:spPr/>
      <dgm:t>
        <a:bodyPr/>
        <a:lstStyle/>
        <a:p>
          <a:endParaRPr lang="en-US"/>
        </a:p>
      </dgm:t>
    </dgm:pt>
    <dgm:pt modelId="{7E7D6734-10CE-2D4E-BB93-30CC4A80FDBA}" type="sibTrans" cxnId="{634E4490-B07D-BA42-8F98-79930436F1E7}">
      <dgm:prSet/>
      <dgm:spPr/>
      <dgm:t>
        <a:bodyPr/>
        <a:lstStyle/>
        <a:p>
          <a:endParaRPr lang="en-US"/>
        </a:p>
      </dgm:t>
    </dgm:pt>
    <dgm:pt modelId="{BA5065E9-5E76-4D48-9C57-68BDA8F3C135}">
      <dgm:prSet phldrT="[Text]" phldr="0"/>
      <dgm:spPr/>
      <dgm:t>
        <a:bodyPr/>
        <a:lstStyle/>
        <a:p>
          <a:r>
            <a:rPr lang="en-US" dirty="0"/>
            <a:t>Waves hit the targeted tissue, the tissue is ‘pushed’ in the direction of propagation causing it to temporarily deform or displace</a:t>
          </a:r>
        </a:p>
      </dgm:t>
    </dgm:pt>
    <dgm:pt modelId="{0343A9F1-E170-C843-85BD-A40A9C217AD6}" type="parTrans" cxnId="{CD5B574E-98DE-F447-B78C-6A2CACDE22B6}">
      <dgm:prSet/>
      <dgm:spPr/>
      <dgm:t>
        <a:bodyPr/>
        <a:lstStyle/>
        <a:p>
          <a:endParaRPr lang="en-US"/>
        </a:p>
      </dgm:t>
    </dgm:pt>
    <dgm:pt modelId="{4C2313B6-71E3-BD41-9CA3-BF07082CC987}" type="sibTrans" cxnId="{CD5B574E-98DE-F447-B78C-6A2CACDE22B6}">
      <dgm:prSet/>
      <dgm:spPr/>
      <dgm:t>
        <a:bodyPr/>
        <a:lstStyle/>
        <a:p>
          <a:endParaRPr lang="en-US"/>
        </a:p>
      </dgm:t>
    </dgm:pt>
    <dgm:pt modelId="{82EDCB31-BF0C-E04D-81A6-D5E296F6A325}">
      <dgm:prSet phldrT="[Text]" phldr="0"/>
      <dgm:spPr/>
      <dgm:t>
        <a:bodyPr/>
        <a:lstStyle/>
        <a:p>
          <a:r>
            <a:rPr lang="en-US" dirty="0"/>
            <a:t>The ultrasound scanner can monitor the tissue displacement, measuring the time-to-peak displacement and the recovery time</a:t>
          </a:r>
        </a:p>
      </dgm:t>
    </dgm:pt>
    <dgm:pt modelId="{7030F5A3-7258-F547-A5D2-4155743D7014}" type="parTrans" cxnId="{E3CEB1C5-9F23-7749-BB3D-C7C234C6DC3D}">
      <dgm:prSet/>
      <dgm:spPr/>
      <dgm:t>
        <a:bodyPr/>
        <a:lstStyle/>
        <a:p>
          <a:endParaRPr lang="en-US"/>
        </a:p>
      </dgm:t>
    </dgm:pt>
    <dgm:pt modelId="{35009096-610F-0148-9BD9-5259C5306376}" type="sibTrans" cxnId="{E3CEB1C5-9F23-7749-BB3D-C7C234C6DC3D}">
      <dgm:prSet/>
      <dgm:spPr/>
      <dgm:t>
        <a:bodyPr/>
        <a:lstStyle/>
        <a:p>
          <a:endParaRPr lang="en-US"/>
        </a:p>
      </dgm:t>
    </dgm:pt>
    <dgm:pt modelId="{108A5125-BD39-8740-BB5B-A8B058D0CB20}" type="pres">
      <dgm:prSet presAssocID="{7E84A3C7-F480-C047-AF44-26C05317E7D6}" presName="CompostProcess" presStyleCnt="0">
        <dgm:presLayoutVars>
          <dgm:dir/>
          <dgm:resizeHandles val="exact"/>
        </dgm:presLayoutVars>
      </dgm:prSet>
      <dgm:spPr/>
    </dgm:pt>
    <dgm:pt modelId="{EEB9C713-E1E0-8946-BC49-6F5C3095D85E}" type="pres">
      <dgm:prSet presAssocID="{7E84A3C7-F480-C047-AF44-26C05317E7D6}" presName="arrow" presStyleLbl="bgShp" presStyleIdx="0" presStyleCnt="1"/>
      <dgm:spPr/>
    </dgm:pt>
    <dgm:pt modelId="{2B9054B3-2129-7845-A46D-1EAF7E2F23A8}" type="pres">
      <dgm:prSet presAssocID="{7E84A3C7-F480-C047-AF44-26C05317E7D6}" presName="linearProcess" presStyleCnt="0"/>
      <dgm:spPr/>
    </dgm:pt>
    <dgm:pt modelId="{2FB1D167-A290-974E-947B-DCB499C3A90B}" type="pres">
      <dgm:prSet presAssocID="{9F338726-15F1-D54C-8E9E-3117EABCBCCE}" presName="textNode" presStyleLbl="node1" presStyleIdx="0" presStyleCnt="3">
        <dgm:presLayoutVars>
          <dgm:bulletEnabled val="1"/>
        </dgm:presLayoutVars>
      </dgm:prSet>
      <dgm:spPr/>
    </dgm:pt>
    <dgm:pt modelId="{2F72A3C7-43C4-9F45-A37B-AF11D95883AE}" type="pres">
      <dgm:prSet presAssocID="{7E7D6734-10CE-2D4E-BB93-30CC4A80FDBA}" presName="sibTrans" presStyleCnt="0"/>
      <dgm:spPr/>
    </dgm:pt>
    <dgm:pt modelId="{6678308C-509E-D14E-AE9E-E9E7DF96BD60}" type="pres">
      <dgm:prSet presAssocID="{BA5065E9-5E76-4D48-9C57-68BDA8F3C135}" presName="textNode" presStyleLbl="node1" presStyleIdx="1" presStyleCnt="3">
        <dgm:presLayoutVars>
          <dgm:bulletEnabled val="1"/>
        </dgm:presLayoutVars>
      </dgm:prSet>
      <dgm:spPr/>
    </dgm:pt>
    <dgm:pt modelId="{87104A41-CB3E-0E45-973D-43EDA644D2C4}" type="pres">
      <dgm:prSet presAssocID="{4C2313B6-71E3-BD41-9CA3-BF07082CC987}" presName="sibTrans" presStyleCnt="0"/>
      <dgm:spPr/>
    </dgm:pt>
    <dgm:pt modelId="{B53BDFF6-4B92-7640-BC02-495DEACF999C}" type="pres">
      <dgm:prSet presAssocID="{82EDCB31-BF0C-E04D-81A6-D5E296F6A325}" presName="textNode" presStyleLbl="node1" presStyleIdx="2" presStyleCnt="3">
        <dgm:presLayoutVars>
          <dgm:bulletEnabled val="1"/>
        </dgm:presLayoutVars>
      </dgm:prSet>
      <dgm:spPr/>
    </dgm:pt>
  </dgm:ptLst>
  <dgm:cxnLst>
    <dgm:cxn modelId="{1BFBE620-67DE-6848-A3B0-35869C760E66}" type="presOf" srcId="{BA5065E9-5E76-4D48-9C57-68BDA8F3C135}" destId="{6678308C-509E-D14E-AE9E-E9E7DF96BD60}" srcOrd="0" destOrd="0" presId="urn:microsoft.com/office/officeart/2005/8/layout/hProcess9"/>
    <dgm:cxn modelId="{95203E6D-A14D-AD4F-80C9-CC54FC4817CF}" type="presOf" srcId="{9F338726-15F1-D54C-8E9E-3117EABCBCCE}" destId="{2FB1D167-A290-974E-947B-DCB499C3A90B}" srcOrd="0" destOrd="0" presId="urn:microsoft.com/office/officeart/2005/8/layout/hProcess9"/>
    <dgm:cxn modelId="{CD5B574E-98DE-F447-B78C-6A2CACDE22B6}" srcId="{7E84A3C7-F480-C047-AF44-26C05317E7D6}" destId="{BA5065E9-5E76-4D48-9C57-68BDA8F3C135}" srcOrd="1" destOrd="0" parTransId="{0343A9F1-E170-C843-85BD-A40A9C217AD6}" sibTransId="{4C2313B6-71E3-BD41-9CA3-BF07082CC987}"/>
    <dgm:cxn modelId="{A023AC50-8909-2D4D-A488-BFE5FA20118C}" type="presOf" srcId="{7E84A3C7-F480-C047-AF44-26C05317E7D6}" destId="{108A5125-BD39-8740-BB5B-A8B058D0CB20}" srcOrd="0" destOrd="0" presId="urn:microsoft.com/office/officeart/2005/8/layout/hProcess9"/>
    <dgm:cxn modelId="{14C18286-8B76-B34F-825B-65F21FCB2437}" type="presOf" srcId="{82EDCB31-BF0C-E04D-81A6-D5E296F6A325}" destId="{B53BDFF6-4B92-7640-BC02-495DEACF999C}" srcOrd="0" destOrd="0" presId="urn:microsoft.com/office/officeart/2005/8/layout/hProcess9"/>
    <dgm:cxn modelId="{634E4490-B07D-BA42-8F98-79930436F1E7}" srcId="{7E84A3C7-F480-C047-AF44-26C05317E7D6}" destId="{9F338726-15F1-D54C-8E9E-3117EABCBCCE}" srcOrd="0" destOrd="0" parTransId="{8CF304FA-D21D-B74F-8685-985861A40305}" sibTransId="{7E7D6734-10CE-2D4E-BB93-30CC4A80FDBA}"/>
    <dgm:cxn modelId="{E3CEB1C5-9F23-7749-BB3D-C7C234C6DC3D}" srcId="{7E84A3C7-F480-C047-AF44-26C05317E7D6}" destId="{82EDCB31-BF0C-E04D-81A6-D5E296F6A325}" srcOrd="2" destOrd="0" parTransId="{7030F5A3-7258-F547-A5D2-4155743D7014}" sibTransId="{35009096-610F-0148-9BD9-5259C5306376}"/>
    <dgm:cxn modelId="{2CB92A39-294D-3440-B1CA-E169FE4250FC}" type="presParOf" srcId="{108A5125-BD39-8740-BB5B-A8B058D0CB20}" destId="{EEB9C713-E1E0-8946-BC49-6F5C3095D85E}" srcOrd="0" destOrd="0" presId="urn:microsoft.com/office/officeart/2005/8/layout/hProcess9"/>
    <dgm:cxn modelId="{C5057CFB-D01B-674E-A17C-C45323E48BB1}" type="presParOf" srcId="{108A5125-BD39-8740-BB5B-A8B058D0CB20}" destId="{2B9054B3-2129-7845-A46D-1EAF7E2F23A8}" srcOrd="1" destOrd="0" presId="urn:microsoft.com/office/officeart/2005/8/layout/hProcess9"/>
    <dgm:cxn modelId="{B1569D0E-22CA-8B4F-89FA-2F05AD444847}" type="presParOf" srcId="{2B9054B3-2129-7845-A46D-1EAF7E2F23A8}" destId="{2FB1D167-A290-974E-947B-DCB499C3A90B}" srcOrd="0" destOrd="0" presId="urn:microsoft.com/office/officeart/2005/8/layout/hProcess9"/>
    <dgm:cxn modelId="{D4FA97D0-A25C-1D40-A5AD-5C40975D7615}" type="presParOf" srcId="{2B9054B3-2129-7845-A46D-1EAF7E2F23A8}" destId="{2F72A3C7-43C4-9F45-A37B-AF11D95883AE}" srcOrd="1" destOrd="0" presId="urn:microsoft.com/office/officeart/2005/8/layout/hProcess9"/>
    <dgm:cxn modelId="{9AE8B936-41CA-0547-A6CF-12F015892505}" type="presParOf" srcId="{2B9054B3-2129-7845-A46D-1EAF7E2F23A8}" destId="{6678308C-509E-D14E-AE9E-E9E7DF96BD60}" srcOrd="2" destOrd="0" presId="urn:microsoft.com/office/officeart/2005/8/layout/hProcess9"/>
    <dgm:cxn modelId="{15CF3343-F9D6-EF43-9E40-E9FFF76B10E7}" type="presParOf" srcId="{2B9054B3-2129-7845-A46D-1EAF7E2F23A8}" destId="{87104A41-CB3E-0E45-973D-43EDA644D2C4}" srcOrd="3" destOrd="0" presId="urn:microsoft.com/office/officeart/2005/8/layout/hProcess9"/>
    <dgm:cxn modelId="{42D44C7B-AE60-DB41-B191-1E950AD21C10}" type="presParOf" srcId="{2B9054B3-2129-7845-A46D-1EAF7E2F23A8}" destId="{B53BDFF6-4B92-7640-BC02-495DEACF999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561F18-10C9-4949-8BB8-D3CF30DDC6DA}"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9EB2885E-7FE5-4419-9EAF-AB959BC740F9}">
      <dgm:prSet/>
      <dgm:spPr/>
      <dgm:t>
        <a:bodyPr/>
        <a:lstStyle/>
        <a:p>
          <a:pPr>
            <a:lnSpc>
              <a:spcPct val="100000"/>
            </a:lnSpc>
            <a:defRPr b="1"/>
          </a:pPr>
          <a:r>
            <a:rPr lang="en-US"/>
            <a:t>Several nephrology studies have UTILISED SWE TO EVALUATE RENAL PARENCHYMAL ELASTICITY, HOWEVER yielded conflicting results</a:t>
          </a:r>
        </a:p>
      </dgm:t>
    </dgm:pt>
    <dgm:pt modelId="{8117A9E0-E124-4BC5-B941-B5AF608FAA93}" type="parTrans" cxnId="{4FF91C86-9086-420C-9782-A99F51517EF5}">
      <dgm:prSet/>
      <dgm:spPr/>
      <dgm:t>
        <a:bodyPr/>
        <a:lstStyle/>
        <a:p>
          <a:endParaRPr lang="en-US"/>
        </a:p>
      </dgm:t>
    </dgm:pt>
    <dgm:pt modelId="{1F955677-AE36-426B-95A7-4F21D4090AE1}" type="sibTrans" cxnId="{4FF91C86-9086-420C-9782-A99F51517EF5}">
      <dgm:prSet/>
      <dgm:spPr/>
      <dgm:t>
        <a:bodyPr/>
        <a:lstStyle/>
        <a:p>
          <a:endParaRPr lang="en-US"/>
        </a:p>
      </dgm:t>
    </dgm:pt>
    <dgm:pt modelId="{97386F24-E240-496C-940C-19606252F920}">
      <dgm:prSet/>
      <dgm:spPr/>
      <dgm:t>
        <a:bodyPr/>
        <a:lstStyle/>
        <a:p>
          <a:pPr>
            <a:lnSpc>
              <a:spcPct val="100000"/>
            </a:lnSpc>
          </a:pPr>
          <a:r>
            <a:rPr lang="en-US"/>
            <a:t>HASSAN ET AL </a:t>
          </a:r>
          <a:r>
            <a:rPr lang="en-US">
              <a:sym typeface="Wingdings" panose="05000000000000000000" pitchFamily="2" charset="2"/>
            </a:rPr>
            <a:t></a:t>
          </a:r>
          <a:r>
            <a:rPr lang="en-US"/>
            <a:t> CORTICAL STIFFNESS WAS INVERSELY CORRELATED WITH EGFR</a:t>
          </a:r>
        </a:p>
      </dgm:t>
    </dgm:pt>
    <dgm:pt modelId="{A207CF08-8F2D-4225-93CF-9B988D75DCF6}" type="parTrans" cxnId="{D408D861-4D86-48DC-873F-9F3D1BE2EF69}">
      <dgm:prSet/>
      <dgm:spPr/>
      <dgm:t>
        <a:bodyPr/>
        <a:lstStyle/>
        <a:p>
          <a:endParaRPr lang="en-US"/>
        </a:p>
      </dgm:t>
    </dgm:pt>
    <dgm:pt modelId="{AD4D311B-134F-4462-9C2F-7E7154954A87}" type="sibTrans" cxnId="{D408D861-4D86-48DC-873F-9F3D1BE2EF69}">
      <dgm:prSet/>
      <dgm:spPr/>
      <dgm:t>
        <a:bodyPr/>
        <a:lstStyle/>
        <a:p>
          <a:endParaRPr lang="en-US"/>
        </a:p>
      </dgm:t>
    </dgm:pt>
    <dgm:pt modelId="{FF3ABBA8-017D-45FA-B568-988441C1D084}">
      <dgm:prSet/>
      <dgm:spPr/>
      <dgm:t>
        <a:bodyPr/>
        <a:lstStyle/>
        <a:p>
          <a:pPr>
            <a:lnSpc>
              <a:spcPct val="100000"/>
            </a:lnSpc>
          </a:pPr>
          <a:r>
            <a:rPr lang="en-US"/>
            <a:t>BOB ET AL, CUI ET AL, HASSAN ET AL </a:t>
          </a:r>
          <a:r>
            <a:rPr lang="en-US">
              <a:sym typeface="Wingdings" panose="05000000000000000000" pitchFamily="2" charset="2"/>
            </a:rPr>
            <a:t></a:t>
          </a:r>
          <a:r>
            <a:rPr lang="en-US"/>
            <a:t> HAVE DEFINED OPTIMAL CUT-OFF VALUES FOR THEIR CONTROL GROUPS, THEIR SAMPLE SIZES WERE RELATIVELY SMALL</a:t>
          </a:r>
        </a:p>
      </dgm:t>
    </dgm:pt>
    <dgm:pt modelId="{B15CF486-CC04-41DD-AB9F-15AD377BFA79}" type="parTrans" cxnId="{54E7BD73-E51F-4199-A368-BF0F4F813EDD}">
      <dgm:prSet/>
      <dgm:spPr/>
      <dgm:t>
        <a:bodyPr/>
        <a:lstStyle/>
        <a:p>
          <a:endParaRPr lang="en-US"/>
        </a:p>
      </dgm:t>
    </dgm:pt>
    <dgm:pt modelId="{8B15C606-DB32-46E0-98CA-4DA04BC7BB95}" type="sibTrans" cxnId="{54E7BD73-E51F-4199-A368-BF0F4F813EDD}">
      <dgm:prSet/>
      <dgm:spPr/>
      <dgm:t>
        <a:bodyPr/>
        <a:lstStyle/>
        <a:p>
          <a:endParaRPr lang="en-US"/>
        </a:p>
      </dgm:t>
    </dgm:pt>
    <dgm:pt modelId="{69B67551-FBFD-4798-910A-1E5D561EB315}">
      <dgm:prSet/>
      <dgm:spPr/>
      <dgm:t>
        <a:bodyPr/>
        <a:lstStyle/>
        <a:p>
          <a:pPr>
            <a:lnSpc>
              <a:spcPct val="100000"/>
            </a:lnSpc>
            <a:defRPr b="1"/>
          </a:pPr>
          <a:r>
            <a:rPr lang="en-US"/>
            <a:t>THIS STUDY AIM TO INVESTIGATE WHETHER SWE-DERIVED ESTIMATES OF TISSUE YOUNG’S MODULUS (YM) COULD BE USED AS AN INDICATOR TO DISTINGUISH BETWEEN NORMAL AND ABNORMAL RENAL PARENCHYMAL TISSUE, COMPARED WITH USING CONVENTIONAL ULTRASOUND</a:t>
          </a:r>
        </a:p>
      </dgm:t>
    </dgm:pt>
    <dgm:pt modelId="{C4AD7707-AA91-4330-A817-67E71B5411A7}" type="parTrans" cxnId="{302E8BB5-AA36-4D60-96F2-39506BAED2E1}">
      <dgm:prSet/>
      <dgm:spPr/>
      <dgm:t>
        <a:bodyPr/>
        <a:lstStyle/>
        <a:p>
          <a:endParaRPr lang="en-US"/>
        </a:p>
      </dgm:t>
    </dgm:pt>
    <dgm:pt modelId="{444CEBBA-C453-44BA-ABDC-41D1F8EF60B1}" type="sibTrans" cxnId="{302E8BB5-AA36-4D60-96F2-39506BAED2E1}">
      <dgm:prSet/>
      <dgm:spPr/>
      <dgm:t>
        <a:bodyPr/>
        <a:lstStyle/>
        <a:p>
          <a:endParaRPr lang="en-US"/>
        </a:p>
      </dgm:t>
    </dgm:pt>
    <dgm:pt modelId="{858B8248-0D3F-41D0-97E2-01A92512432E}" type="pres">
      <dgm:prSet presAssocID="{FB561F18-10C9-4949-8BB8-D3CF30DDC6DA}" presName="root" presStyleCnt="0">
        <dgm:presLayoutVars>
          <dgm:dir/>
          <dgm:resizeHandles val="exact"/>
        </dgm:presLayoutVars>
      </dgm:prSet>
      <dgm:spPr/>
    </dgm:pt>
    <dgm:pt modelId="{2F55790B-1464-446B-AAD7-FC6EFDBAE7B3}" type="pres">
      <dgm:prSet presAssocID="{9EB2885E-7FE5-4419-9EAF-AB959BC740F9}" presName="compNode" presStyleCnt="0"/>
      <dgm:spPr/>
    </dgm:pt>
    <dgm:pt modelId="{B42262E9-B7A5-4316-A3F0-43C96FBEDCA9}" type="pres">
      <dgm:prSet presAssocID="{9EB2885E-7FE5-4419-9EAF-AB959BC740F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dney"/>
        </a:ext>
      </dgm:extLst>
    </dgm:pt>
    <dgm:pt modelId="{F621BFB8-241A-46EC-BFA4-D3DBDF558E4F}" type="pres">
      <dgm:prSet presAssocID="{9EB2885E-7FE5-4419-9EAF-AB959BC740F9}" presName="iconSpace" presStyleCnt="0"/>
      <dgm:spPr/>
    </dgm:pt>
    <dgm:pt modelId="{7CB0911C-7873-4FC2-959E-0E07FE419E53}" type="pres">
      <dgm:prSet presAssocID="{9EB2885E-7FE5-4419-9EAF-AB959BC740F9}" presName="parTx" presStyleLbl="revTx" presStyleIdx="0" presStyleCnt="4">
        <dgm:presLayoutVars>
          <dgm:chMax val="0"/>
          <dgm:chPref val="0"/>
        </dgm:presLayoutVars>
      </dgm:prSet>
      <dgm:spPr/>
    </dgm:pt>
    <dgm:pt modelId="{672B2043-958A-4D97-A524-C2CB5D908D17}" type="pres">
      <dgm:prSet presAssocID="{9EB2885E-7FE5-4419-9EAF-AB959BC740F9}" presName="txSpace" presStyleCnt="0"/>
      <dgm:spPr/>
    </dgm:pt>
    <dgm:pt modelId="{8452FA39-04CF-4FC9-85A6-DF9F7078ECF8}" type="pres">
      <dgm:prSet presAssocID="{9EB2885E-7FE5-4419-9EAF-AB959BC740F9}" presName="desTx" presStyleLbl="revTx" presStyleIdx="1" presStyleCnt="4">
        <dgm:presLayoutVars/>
      </dgm:prSet>
      <dgm:spPr/>
    </dgm:pt>
    <dgm:pt modelId="{5BE7E85C-C61C-4EAA-804E-40043595EF83}" type="pres">
      <dgm:prSet presAssocID="{1F955677-AE36-426B-95A7-4F21D4090AE1}" presName="sibTrans" presStyleCnt="0"/>
      <dgm:spPr/>
    </dgm:pt>
    <dgm:pt modelId="{9022093F-0904-4E66-AF33-D41AD696EED6}" type="pres">
      <dgm:prSet presAssocID="{69B67551-FBFD-4798-910A-1E5D561EB315}" presName="compNode" presStyleCnt="0"/>
      <dgm:spPr/>
    </dgm:pt>
    <dgm:pt modelId="{288BF214-0129-4B6C-AB3C-63AAB104CD25}" type="pres">
      <dgm:prSet presAssocID="{69B67551-FBFD-4798-910A-1E5D561EB31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eaker"/>
        </a:ext>
      </dgm:extLst>
    </dgm:pt>
    <dgm:pt modelId="{3C37E9F5-BBBF-4A5F-A19D-D1ADEFD5AAE3}" type="pres">
      <dgm:prSet presAssocID="{69B67551-FBFD-4798-910A-1E5D561EB315}" presName="iconSpace" presStyleCnt="0"/>
      <dgm:spPr/>
    </dgm:pt>
    <dgm:pt modelId="{CC9A3CE1-5A4B-47F3-A32D-4D0F8E5D1741}" type="pres">
      <dgm:prSet presAssocID="{69B67551-FBFD-4798-910A-1E5D561EB315}" presName="parTx" presStyleLbl="revTx" presStyleIdx="2" presStyleCnt="4">
        <dgm:presLayoutVars>
          <dgm:chMax val="0"/>
          <dgm:chPref val="0"/>
        </dgm:presLayoutVars>
      </dgm:prSet>
      <dgm:spPr/>
    </dgm:pt>
    <dgm:pt modelId="{31FB41C1-19A8-4DBA-A2C5-24F58A6F5348}" type="pres">
      <dgm:prSet presAssocID="{69B67551-FBFD-4798-910A-1E5D561EB315}" presName="txSpace" presStyleCnt="0"/>
      <dgm:spPr/>
    </dgm:pt>
    <dgm:pt modelId="{BE2A0685-240B-42E6-9D9E-E94797652C56}" type="pres">
      <dgm:prSet presAssocID="{69B67551-FBFD-4798-910A-1E5D561EB315}" presName="desTx" presStyleLbl="revTx" presStyleIdx="3" presStyleCnt="4">
        <dgm:presLayoutVars/>
      </dgm:prSet>
      <dgm:spPr/>
    </dgm:pt>
  </dgm:ptLst>
  <dgm:cxnLst>
    <dgm:cxn modelId="{C641C00D-641D-4ABD-B794-C7D7285EC0D3}" type="presOf" srcId="{69B67551-FBFD-4798-910A-1E5D561EB315}" destId="{CC9A3CE1-5A4B-47F3-A32D-4D0F8E5D1741}" srcOrd="0" destOrd="0" presId="urn:microsoft.com/office/officeart/2018/2/layout/IconLabelDescriptionList"/>
    <dgm:cxn modelId="{D408D861-4D86-48DC-873F-9F3D1BE2EF69}" srcId="{9EB2885E-7FE5-4419-9EAF-AB959BC740F9}" destId="{97386F24-E240-496C-940C-19606252F920}" srcOrd="0" destOrd="0" parTransId="{A207CF08-8F2D-4225-93CF-9B988D75DCF6}" sibTransId="{AD4D311B-134F-4462-9C2F-7E7154954A87}"/>
    <dgm:cxn modelId="{54E7BD73-E51F-4199-A368-BF0F4F813EDD}" srcId="{9EB2885E-7FE5-4419-9EAF-AB959BC740F9}" destId="{FF3ABBA8-017D-45FA-B568-988441C1D084}" srcOrd="1" destOrd="0" parTransId="{B15CF486-CC04-41DD-AB9F-15AD377BFA79}" sibTransId="{8B15C606-DB32-46E0-98CA-4DA04BC7BB95}"/>
    <dgm:cxn modelId="{3388FE74-5044-4427-9818-86ED5AE185F4}" type="presOf" srcId="{97386F24-E240-496C-940C-19606252F920}" destId="{8452FA39-04CF-4FC9-85A6-DF9F7078ECF8}" srcOrd="0" destOrd="0" presId="urn:microsoft.com/office/officeart/2018/2/layout/IconLabelDescriptionList"/>
    <dgm:cxn modelId="{4FF91C86-9086-420C-9782-A99F51517EF5}" srcId="{FB561F18-10C9-4949-8BB8-D3CF30DDC6DA}" destId="{9EB2885E-7FE5-4419-9EAF-AB959BC740F9}" srcOrd="0" destOrd="0" parTransId="{8117A9E0-E124-4BC5-B941-B5AF608FAA93}" sibTransId="{1F955677-AE36-426B-95A7-4F21D4090AE1}"/>
    <dgm:cxn modelId="{4D0C4B9E-AB35-4076-BC91-27BF0A100E94}" type="presOf" srcId="{FF3ABBA8-017D-45FA-B568-988441C1D084}" destId="{8452FA39-04CF-4FC9-85A6-DF9F7078ECF8}" srcOrd="0" destOrd="1" presId="urn:microsoft.com/office/officeart/2018/2/layout/IconLabelDescriptionList"/>
    <dgm:cxn modelId="{302E8BB5-AA36-4D60-96F2-39506BAED2E1}" srcId="{FB561F18-10C9-4949-8BB8-D3CF30DDC6DA}" destId="{69B67551-FBFD-4798-910A-1E5D561EB315}" srcOrd="1" destOrd="0" parTransId="{C4AD7707-AA91-4330-A817-67E71B5411A7}" sibTransId="{444CEBBA-C453-44BA-ABDC-41D1F8EF60B1}"/>
    <dgm:cxn modelId="{564EE3BF-DBE3-4079-85B0-D3CA84D4DF54}" type="presOf" srcId="{FB561F18-10C9-4949-8BB8-D3CF30DDC6DA}" destId="{858B8248-0D3F-41D0-97E2-01A92512432E}" srcOrd="0" destOrd="0" presId="urn:microsoft.com/office/officeart/2018/2/layout/IconLabelDescriptionList"/>
    <dgm:cxn modelId="{76D288C3-9A58-4CF6-9B12-58D03CF3AB44}" type="presOf" srcId="{9EB2885E-7FE5-4419-9EAF-AB959BC740F9}" destId="{7CB0911C-7873-4FC2-959E-0E07FE419E53}" srcOrd="0" destOrd="0" presId="urn:microsoft.com/office/officeart/2018/2/layout/IconLabelDescriptionList"/>
    <dgm:cxn modelId="{A4B135DC-5FF8-4315-B495-2E175FFE4B6F}" type="presParOf" srcId="{858B8248-0D3F-41D0-97E2-01A92512432E}" destId="{2F55790B-1464-446B-AAD7-FC6EFDBAE7B3}" srcOrd="0" destOrd="0" presId="urn:microsoft.com/office/officeart/2018/2/layout/IconLabelDescriptionList"/>
    <dgm:cxn modelId="{F2DCF6D7-D147-4D71-934D-42FDE11551CA}" type="presParOf" srcId="{2F55790B-1464-446B-AAD7-FC6EFDBAE7B3}" destId="{B42262E9-B7A5-4316-A3F0-43C96FBEDCA9}" srcOrd="0" destOrd="0" presId="urn:microsoft.com/office/officeart/2018/2/layout/IconLabelDescriptionList"/>
    <dgm:cxn modelId="{F41C1B8A-7251-4D26-BAE8-5BFCCC5781D7}" type="presParOf" srcId="{2F55790B-1464-446B-AAD7-FC6EFDBAE7B3}" destId="{F621BFB8-241A-46EC-BFA4-D3DBDF558E4F}" srcOrd="1" destOrd="0" presId="urn:microsoft.com/office/officeart/2018/2/layout/IconLabelDescriptionList"/>
    <dgm:cxn modelId="{CB4E2CA5-AE1C-46B1-8340-70AE5C059C1C}" type="presParOf" srcId="{2F55790B-1464-446B-AAD7-FC6EFDBAE7B3}" destId="{7CB0911C-7873-4FC2-959E-0E07FE419E53}" srcOrd="2" destOrd="0" presId="urn:microsoft.com/office/officeart/2018/2/layout/IconLabelDescriptionList"/>
    <dgm:cxn modelId="{2892FFB1-ECB1-441B-92AE-453D1FF561B5}" type="presParOf" srcId="{2F55790B-1464-446B-AAD7-FC6EFDBAE7B3}" destId="{672B2043-958A-4D97-A524-C2CB5D908D17}" srcOrd="3" destOrd="0" presId="urn:microsoft.com/office/officeart/2018/2/layout/IconLabelDescriptionList"/>
    <dgm:cxn modelId="{EF464623-8176-495E-B709-68CD778426B6}" type="presParOf" srcId="{2F55790B-1464-446B-AAD7-FC6EFDBAE7B3}" destId="{8452FA39-04CF-4FC9-85A6-DF9F7078ECF8}" srcOrd="4" destOrd="0" presId="urn:microsoft.com/office/officeart/2018/2/layout/IconLabelDescriptionList"/>
    <dgm:cxn modelId="{4F916C7E-6E90-4C86-92FA-80BD965513A6}" type="presParOf" srcId="{858B8248-0D3F-41D0-97E2-01A92512432E}" destId="{5BE7E85C-C61C-4EAA-804E-40043595EF83}" srcOrd="1" destOrd="0" presId="urn:microsoft.com/office/officeart/2018/2/layout/IconLabelDescriptionList"/>
    <dgm:cxn modelId="{D2878F02-FBF3-47F5-AC06-82A0438E0D08}" type="presParOf" srcId="{858B8248-0D3F-41D0-97E2-01A92512432E}" destId="{9022093F-0904-4E66-AF33-D41AD696EED6}" srcOrd="2" destOrd="0" presId="urn:microsoft.com/office/officeart/2018/2/layout/IconLabelDescriptionList"/>
    <dgm:cxn modelId="{8099A4A6-BFB2-4250-B2B5-BC24BF671C16}" type="presParOf" srcId="{9022093F-0904-4E66-AF33-D41AD696EED6}" destId="{288BF214-0129-4B6C-AB3C-63AAB104CD25}" srcOrd="0" destOrd="0" presId="urn:microsoft.com/office/officeart/2018/2/layout/IconLabelDescriptionList"/>
    <dgm:cxn modelId="{37C371FB-0B40-4266-BF1E-B47A03467171}" type="presParOf" srcId="{9022093F-0904-4E66-AF33-D41AD696EED6}" destId="{3C37E9F5-BBBF-4A5F-A19D-D1ADEFD5AAE3}" srcOrd="1" destOrd="0" presId="urn:microsoft.com/office/officeart/2018/2/layout/IconLabelDescriptionList"/>
    <dgm:cxn modelId="{485620A2-E969-4775-97FF-05E7C6EEAF3B}" type="presParOf" srcId="{9022093F-0904-4E66-AF33-D41AD696EED6}" destId="{CC9A3CE1-5A4B-47F3-A32D-4D0F8E5D1741}" srcOrd="2" destOrd="0" presId="urn:microsoft.com/office/officeart/2018/2/layout/IconLabelDescriptionList"/>
    <dgm:cxn modelId="{30946CD4-C6A0-47E2-8DF0-44BB4C2709C8}" type="presParOf" srcId="{9022093F-0904-4E66-AF33-D41AD696EED6}" destId="{31FB41C1-19A8-4DBA-A2C5-24F58A6F5348}" srcOrd="3" destOrd="0" presId="urn:microsoft.com/office/officeart/2018/2/layout/IconLabelDescriptionList"/>
    <dgm:cxn modelId="{B94069DE-4EC0-4CDB-B43A-E7B808E5A53F}" type="presParOf" srcId="{9022093F-0904-4E66-AF33-D41AD696EED6}" destId="{BE2A0685-240B-42E6-9D9E-E94797652C5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8A0739-F41F-4CED-9848-249299A8AD7E}"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1EA7F59E-30B2-4439-BC3A-7B420F188E22}">
      <dgm:prSet/>
      <dgm:spPr/>
      <dgm:t>
        <a:bodyPr/>
        <a:lstStyle/>
        <a:p>
          <a:r>
            <a:rPr lang="en-US" b="0" i="0" baseline="0" dirty="0"/>
            <a:t>Data were obtained from 309 adults (167 males, 142 females, mean age 55), who had been referred to the Department of Biomedical Imaging, University of Malaya Medical Centre, from July 2016 to August 2017 for routine conventional abdominal ultrasound. </a:t>
          </a:r>
          <a:endParaRPr lang="en-US" dirty="0"/>
        </a:p>
      </dgm:t>
    </dgm:pt>
    <dgm:pt modelId="{364163B0-71DD-4BB4-966A-B5708DAC1A66}" type="parTrans" cxnId="{FFD177BD-AD2E-466E-84B0-3FEBE69BAE12}">
      <dgm:prSet/>
      <dgm:spPr/>
      <dgm:t>
        <a:bodyPr/>
        <a:lstStyle/>
        <a:p>
          <a:endParaRPr lang="en-US"/>
        </a:p>
      </dgm:t>
    </dgm:pt>
    <dgm:pt modelId="{1F0FF841-B3F5-4155-8C06-F292B32F61D3}" type="sibTrans" cxnId="{FFD177BD-AD2E-466E-84B0-3FEBE69BAE12}">
      <dgm:prSet/>
      <dgm:spPr/>
      <dgm:t>
        <a:bodyPr/>
        <a:lstStyle/>
        <a:p>
          <a:endParaRPr lang="en-US"/>
        </a:p>
      </dgm:t>
    </dgm:pt>
    <dgm:pt modelId="{45BD5B3B-5765-4C34-9E4F-1062CF03B637}">
      <dgm:prSet/>
      <dgm:spPr/>
      <dgm:t>
        <a:bodyPr/>
        <a:lstStyle/>
        <a:p>
          <a:r>
            <a:rPr lang="en-US" b="0" i="0" baseline="0"/>
            <a:t>The control group comprised 203 subjects (104 males, 99 females) who did not have any clinical signs of renal disease.</a:t>
          </a:r>
          <a:endParaRPr lang="en-US"/>
        </a:p>
      </dgm:t>
    </dgm:pt>
    <dgm:pt modelId="{2418B629-D5A2-4179-8E64-C6ED3A5A3DCB}" type="parTrans" cxnId="{6B4D9A34-5EC4-4B35-90ED-F27B8F99EDC4}">
      <dgm:prSet/>
      <dgm:spPr/>
      <dgm:t>
        <a:bodyPr/>
        <a:lstStyle/>
        <a:p>
          <a:endParaRPr lang="en-US"/>
        </a:p>
      </dgm:t>
    </dgm:pt>
    <dgm:pt modelId="{D69A9A28-D733-4C5A-B456-C5EFD3BA1028}" type="sibTrans" cxnId="{6B4D9A34-5EC4-4B35-90ED-F27B8F99EDC4}">
      <dgm:prSet/>
      <dgm:spPr/>
      <dgm:t>
        <a:bodyPr/>
        <a:lstStyle/>
        <a:p>
          <a:endParaRPr lang="en-US"/>
        </a:p>
      </dgm:t>
    </dgm:pt>
    <dgm:pt modelId="{FC77972A-ADBF-4866-84C3-7C41157F73BB}" type="pres">
      <dgm:prSet presAssocID="{C48A0739-F41F-4CED-9848-249299A8AD7E}" presName="Name0" presStyleCnt="0">
        <dgm:presLayoutVars>
          <dgm:dir/>
          <dgm:resizeHandles val="exact"/>
        </dgm:presLayoutVars>
      </dgm:prSet>
      <dgm:spPr/>
    </dgm:pt>
    <dgm:pt modelId="{E9817FD6-D1CC-4FF5-8824-629349B28817}" type="pres">
      <dgm:prSet presAssocID="{1EA7F59E-30B2-4439-BC3A-7B420F188E22}" presName="node" presStyleLbl="node1" presStyleIdx="0" presStyleCnt="2">
        <dgm:presLayoutVars>
          <dgm:bulletEnabled val="1"/>
        </dgm:presLayoutVars>
      </dgm:prSet>
      <dgm:spPr/>
    </dgm:pt>
    <dgm:pt modelId="{B1D9EDBE-FEA7-408B-BFCD-E8025F2C0559}" type="pres">
      <dgm:prSet presAssocID="{1F0FF841-B3F5-4155-8C06-F292B32F61D3}" presName="sibTrans" presStyleLbl="sibTrans1D1" presStyleIdx="0" presStyleCnt="1"/>
      <dgm:spPr/>
    </dgm:pt>
    <dgm:pt modelId="{72D2B7A4-73D9-4B20-B69B-356C9AA1CE81}" type="pres">
      <dgm:prSet presAssocID="{1F0FF841-B3F5-4155-8C06-F292B32F61D3}" presName="connectorText" presStyleLbl="sibTrans1D1" presStyleIdx="0" presStyleCnt="1"/>
      <dgm:spPr/>
    </dgm:pt>
    <dgm:pt modelId="{BE95671D-615E-49AC-8278-23EEC53D4B81}" type="pres">
      <dgm:prSet presAssocID="{45BD5B3B-5765-4C34-9E4F-1062CF03B637}" presName="node" presStyleLbl="node1" presStyleIdx="1" presStyleCnt="2">
        <dgm:presLayoutVars>
          <dgm:bulletEnabled val="1"/>
        </dgm:presLayoutVars>
      </dgm:prSet>
      <dgm:spPr/>
    </dgm:pt>
  </dgm:ptLst>
  <dgm:cxnLst>
    <dgm:cxn modelId="{6B4D9A34-5EC4-4B35-90ED-F27B8F99EDC4}" srcId="{C48A0739-F41F-4CED-9848-249299A8AD7E}" destId="{45BD5B3B-5765-4C34-9E4F-1062CF03B637}" srcOrd="1" destOrd="0" parTransId="{2418B629-D5A2-4179-8E64-C6ED3A5A3DCB}" sibTransId="{D69A9A28-D733-4C5A-B456-C5EFD3BA1028}"/>
    <dgm:cxn modelId="{32ECCD57-58F3-4BFC-B7E5-F55044910712}" type="presOf" srcId="{1F0FF841-B3F5-4155-8C06-F292B32F61D3}" destId="{72D2B7A4-73D9-4B20-B69B-356C9AA1CE81}" srcOrd="1" destOrd="0" presId="urn:microsoft.com/office/officeart/2016/7/layout/RepeatingBendingProcessNew"/>
    <dgm:cxn modelId="{7476BB8A-3853-49B1-91C7-EE06E67281CB}" type="presOf" srcId="{45BD5B3B-5765-4C34-9E4F-1062CF03B637}" destId="{BE95671D-615E-49AC-8278-23EEC53D4B81}" srcOrd="0" destOrd="0" presId="urn:microsoft.com/office/officeart/2016/7/layout/RepeatingBendingProcessNew"/>
    <dgm:cxn modelId="{FE12A6B8-A802-470B-9CE4-767FC868DD63}" type="presOf" srcId="{1F0FF841-B3F5-4155-8C06-F292B32F61D3}" destId="{B1D9EDBE-FEA7-408B-BFCD-E8025F2C0559}" srcOrd="0" destOrd="0" presId="urn:microsoft.com/office/officeart/2016/7/layout/RepeatingBendingProcessNew"/>
    <dgm:cxn modelId="{FFD177BD-AD2E-466E-84B0-3FEBE69BAE12}" srcId="{C48A0739-F41F-4CED-9848-249299A8AD7E}" destId="{1EA7F59E-30B2-4439-BC3A-7B420F188E22}" srcOrd="0" destOrd="0" parTransId="{364163B0-71DD-4BB4-966A-B5708DAC1A66}" sibTransId="{1F0FF841-B3F5-4155-8C06-F292B32F61D3}"/>
    <dgm:cxn modelId="{9AA745F2-1ED1-42FE-AB96-49335B86CE7D}" type="presOf" srcId="{1EA7F59E-30B2-4439-BC3A-7B420F188E22}" destId="{E9817FD6-D1CC-4FF5-8824-629349B28817}" srcOrd="0" destOrd="0" presId="urn:microsoft.com/office/officeart/2016/7/layout/RepeatingBendingProcessNew"/>
    <dgm:cxn modelId="{8A1CA1FB-E7E0-4AE0-87CE-91C480568D5A}" type="presOf" srcId="{C48A0739-F41F-4CED-9848-249299A8AD7E}" destId="{FC77972A-ADBF-4866-84C3-7C41157F73BB}" srcOrd="0" destOrd="0" presId="urn:microsoft.com/office/officeart/2016/7/layout/RepeatingBendingProcessNew"/>
    <dgm:cxn modelId="{68648310-57DE-4C54-A84D-DEF91E3570C1}" type="presParOf" srcId="{FC77972A-ADBF-4866-84C3-7C41157F73BB}" destId="{E9817FD6-D1CC-4FF5-8824-629349B28817}" srcOrd="0" destOrd="0" presId="urn:microsoft.com/office/officeart/2016/7/layout/RepeatingBendingProcessNew"/>
    <dgm:cxn modelId="{48DD3552-FC69-46C5-BE8D-CC0B8BA24276}" type="presParOf" srcId="{FC77972A-ADBF-4866-84C3-7C41157F73BB}" destId="{B1D9EDBE-FEA7-408B-BFCD-E8025F2C0559}" srcOrd="1" destOrd="0" presId="urn:microsoft.com/office/officeart/2016/7/layout/RepeatingBendingProcessNew"/>
    <dgm:cxn modelId="{CC5E441A-FE68-4BBF-B093-A6C99E44AB41}" type="presParOf" srcId="{B1D9EDBE-FEA7-408B-BFCD-E8025F2C0559}" destId="{72D2B7A4-73D9-4B20-B69B-356C9AA1CE81}" srcOrd="0" destOrd="0" presId="urn:microsoft.com/office/officeart/2016/7/layout/RepeatingBendingProcessNew"/>
    <dgm:cxn modelId="{E2971E19-8C95-41BE-8CA9-855925295585}" type="presParOf" srcId="{FC77972A-ADBF-4866-84C3-7C41157F73BB}" destId="{BE95671D-615E-49AC-8278-23EEC53D4B81}"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358893-E682-4520-8C2B-E0BE0A82E210}"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B406920-E885-4858-8156-C8617F8AA8DB}">
      <dgm:prSet/>
      <dgm:spPr/>
      <dgm:t>
        <a:bodyPr/>
        <a:lstStyle/>
        <a:p>
          <a:pPr>
            <a:defRPr b="1"/>
          </a:pPr>
          <a:r>
            <a:rPr lang="en-US"/>
            <a:t>Inclusion Criteria</a:t>
          </a:r>
        </a:p>
      </dgm:t>
    </dgm:pt>
    <dgm:pt modelId="{9F38B895-AE47-4F5A-92EF-E26E61B35D04}" type="parTrans" cxnId="{41F5879C-8018-4A5D-932E-85A38D373D0B}">
      <dgm:prSet/>
      <dgm:spPr/>
      <dgm:t>
        <a:bodyPr/>
        <a:lstStyle/>
        <a:p>
          <a:endParaRPr lang="en-US"/>
        </a:p>
      </dgm:t>
    </dgm:pt>
    <dgm:pt modelId="{C07F35D0-CDC8-49F4-84EF-434562591FFF}" type="sibTrans" cxnId="{41F5879C-8018-4A5D-932E-85A38D373D0B}">
      <dgm:prSet/>
      <dgm:spPr/>
      <dgm:t>
        <a:bodyPr/>
        <a:lstStyle/>
        <a:p>
          <a:endParaRPr lang="en-US"/>
        </a:p>
      </dgm:t>
    </dgm:pt>
    <dgm:pt modelId="{0F829FF2-6C4C-4BBF-8852-23540504AA8E}">
      <dgm:prSet/>
      <dgm:spPr/>
      <dgm:t>
        <a:bodyPr/>
        <a:lstStyle/>
        <a:p>
          <a:r>
            <a:rPr lang="en-US"/>
            <a:t>eGFR of &gt;90 (ml min</a:t>
          </a:r>
          <a:r>
            <a:rPr lang="en-US" baseline="30000"/>
            <a:t>–1 </a:t>
          </a:r>
          <a:r>
            <a:rPr lang="en-US"/>
            <a:t>/1.73 m</a:t>
          </a:r>
          <a:r>
            <a:rPr lang="en-US" baseline="30000"/>
            <a:t>2</a:t>
          </a:r>
          <a:r>
            <a:rPr lang="en-US"/>
            <a:t>)</a:t>
          </a:r>
        </a:p>
      </dgm:t>
    </dgm:pt>
    <dgm:pt modelId="{2821BD38-3158-454C-800E-B1E8F2732FC1}" type="parTrans" cxnId="{B9A7E62B-3F3B-49B1-B1C3-5E8EEC51F39F}">
      <dgm:prSet/>
      <dgm:spPr/>
      <dgm:t>
        <a:bodyPr/>
        <a:lstStyle/>
        <a:p>
          <a:endParaRPr lang="en-US"/>
        </a:p>
      </dgm:t>
    </dgm:pt>
    <dgm:pt modelId="{6DCC60FF-CDB0-44FF-ADA6-30AA3F7852A3}" type="sibTrans" cxnId="{B9A7E62B-3F3B-49B1-B1C3-5E8EEC51F39F}">
      <dgm:prSet/>
      <dgm:spPr/>
      <dgm:t>
        <a:bodyPr/>
        <a:lstStyle/>
        <a:p>
          <a:endParaRPr lang="en-US"/>
        </a:p>
      </dgm:t>
    </dgm:pt>
    <dgm:pt modelId="{83D11831-9DA5-47DD-A505-D989A3FC936A}">
      <dgm:prSet/>
      <dgm:spPr/>
      <dgm:t>
        <a:bodyPr/>
        <a:lstStyle/>
        <a:p>
          <a:r>
            <a:rPr lang="en-US"/>
            <a:t>serum creatinine of 44–71 μmol l</a:t>
          </a:r>
          <a:r>
            <a:rPr lang="en-US" baseline="30000"/>
            <a:t>−1</a:t>
          </a:r>
          <a:endParaRPr lang="en-US"/>
        </a:p>
      </dgm:t>
    </dgm:pt>
    <dgm:pt modelId="{07D4C716-35A2-4210-82B0-739C1116B75C}" type="parTrans" cxnId="{E55B3337-57B9-4583-9D97-D50A979D7748}">
      <dgm:prSet/>
      <dgm:spPr/>
      <dgm:t>
        <a:bodyPr/>
        <a:lstStyle/>
        <a:p>
          <a:endParaRPr lang="en-US"/>
        </a:p>
      </dgm:t>
    </dgm:pt>
    <dgm:pt modelId="{D20253B3-82E9-4083-9B85-8E5FD87D92BD}" type="sibTrans" cxnId="{E55B3337-57B9-4583-9D97-D50A979D7748}">
      <dgm:prSet/>
      <dgm:spPr/>
      <dgm:t>
        <a:bodyPr/>
        <a:lstStyle/>
        <a:p>
          <a:endParaRPr lang="en-US"/>
        </a:p>
      </dgm:t>
    </dgm:pt>
    <dgm:pt modelId="{76480E52-6A45-4E05-BAAF-81A30A9434B1}">
      <dgm:prSet/>
      <dgm:spPr/>
      <dgm:t>
        <a:bodyPr/>
        <a:lstStyle/>
        <a:p>
          <a:r>
            <a:rPr lang="en-US"/>
            <a:t>serum urea of 3.2–8.2 mmol l</a:t>
          </a:r>
          <a:r>
            <a:rPr lang="en-US" baseline="30000"/>
            <a:t>−1</a:t>
          </a:r>
          <a:endParaRPr lang="en-US"/>
        </a:p>
      </dgm:t>
    </dgm:pt>
    <dgm:pt modelId="{98920500-0446-4A19-B0BE-79C86BF55A1A}" type="parTrans" cxnId="{C6DAC8A6-B40B-481E-9A42-5EF3A68488FB}">
      <dgm:prSet/>
      <dgm:spPr/>
      <dgm:t>
        <a:bodyPr/>
        <a:lstStyle/>
        <a:p>
          <a:endParaRPr lang="en-US"/>
        </a:p>
      </dgm:t>
    </dgm:pt>
    <dgm:pt modelId="{5DAED417-EE4D-4601-98C5-50DD6FB0ECD6}" type="sibTrans" cxnId="{C6DAC8A6-B40B-481E-9A42-5EF3A68488FB}">
      <dgm:prSet/>
      <dgm:spPr/>
      <dgm:t>
        <a:bodyPr/>
        <a:lstStyle/>
        <a:p>
          <a:endParaRPr lang="en-US"/>
        </a:p>
      </dgm:t>
    </dgm:pt>
    <dgm:pt modelId="{2DDA33A5-9D1B-4F53-BA5F-5C9EDBFAD550}">
      <dgm:prSet/>
      <dgm:spPr/>
      <dgm:t>
        <a:bodyPr/>
        <a:lstStyle/>
        <a:p>
          <a:pPr>
            <a:defRPr b="1"/>
          </a:pPr>
          <a:r>
            <a:rPr lang="en-US" baseline="30000" dirty="0"/>
            <a:t>Exclusion Criteria</a:t>
          </a:r>
          <a:endParaRPr lang="en-US" dirty="0"/>
        </a:p>
      </dgm:t>
    </dgm:pt>
    <dgm:pt modelId="{25BCB444-30DD-4CAF-A40C-A5BB731A50C1}" type="parTrans" cxnId="{60CFA0E4-8006-47C2-9969-36C8DDE7BB57}">
      <dgm:prSet/>
      <dgm:spPr/>
      <dgm:t>
        <a:bodyPr/>
        <a:lstStyle/>
        <a:p>
          <a:endParaRPr lang="en-US"/>
        </a:p>
      </dgm:t>
    </dgm:pt>
    <dgm:pt modelId="{1C125F10-4582-4F6C-B233-163E9E094D77}" type="sibTrans" cxnId="{60CFA0E4-8006-47C2-9969-36C8DDE7BB57}">
      <dgm:prSet/>
      <dgm:spPr/>
      <dgm:t>
        <a:bodyPr/>
        <a:lstStyle/>
        <a:p>
          <a:endParaRPr lang="en-US"/>
        </a:p>
      </dgm:t>
    </dgm:pt>
    <dgm:pt modelId="{5117C585-F252-48E2-A638-C902744BD352}">
      <dgm:prSet/>
      <dgm:spPr/>
      <dgm:t>
        <a:bodyPr/>
        <a:lstStyle/>
        <a:p>
          <a:r>
            <a:rPr lang="en-US" dirty="0"/>
            <a:t>thin renal parenchymal thickness</a:t>
          </a:r>
        </a:p>
      </dgm:t>
    </dgm:pt>
    <dgm:pt modelId="{030AF6CA-C823-4983-B822-3C8C6889B737}" type="parTrans" cxnId="{1B354E03-1888-4B21-8E88-8EFCB41FF49D}">
      <dgm:prSet/>
      <dgm:spPr/>
      <dgm:t>
        <a:bodyPr/>
        <a:lstStyle/>
        <a:p>
          <a:endParaRPr lang="en-US"/>
        </a:p>
      </dgm:t>
    </dgm:pt>
    <dgm:pt modelId="{E3839681-0693-4AB3-9AAE-0209DD377F2F}" type="sibTrans" cxnId="{1B354E03-1888-4B21-8E88-8EFCB41FF49D}">
      <dgm:prSet/>
      <dgm:spPr/>
      <dgm:t>
        <a:bodyPr/>
        <a:lstStyle/>
        <a:p>
          <a:endParaRPr lang="en-US"/>
        </a:p>
      </dgm:t>
    </dgm:pt>
    <dgm:pt modelId="{5EFFEEDD-F54A-4867-BD8C-DDEB2161B1A0}">
      <dgm:prSet/>
      <dgm:spPr/>
      <dgm:t>
        <a:bodyPr/>
        <a:lstStyle/>
        <a:p>
          <a:r>
            <a:rPr lang="en-US" dirty="0"/>
            <a:t>renal cortex to skin surface depth of more than 8 cm</a:t>
          </a:r>
        </a:p>
      </dgm:t>
    </dgm:pt>
    <dgm:pt modelId="{1606668C-7CE2-4E07-898E-F0C90479EFF3}" type="parTrans" cxnId="{612C19C8-54C4-4722-A170-1084C3953057}">
      <dgm:prSet/>
      <dgm:spPr/>
      <dgm:t>
        <a:bodyPr/>
        <a:lstStyle/>
        <a:p>
          <a:endParaRPr lang="en-US"/>
        </a:p>
      </dgm:t>
    </dgm:pt>
    <dgm:pt modelId="{92765BEE-3E55-493E-83E2-2830EA8E5F01}" type="sibTrans" cxnId="{612C19C8-54C4-4722-A170-1084C3953057}">
      <dgm:prSet/>
      <dgm:spPr/>
      <dgm:t>
        <a:bodyPr/>
        <a:lstStyle/>
        <a:p>
          <a:endParaRPr lang="en-US"/>
        </a:p>
      </dgm:t>
    </dgm:pt>
    <dgm:pt modelId="{B20556E7-C851-406E-9B4D-3B6BC0A1CE98}">
      <dgm:prSet/>
      <dgm:spPr/>
      <dgm:t>
        <a:bodyPr/>
        <a:lstStyle/>
        <a:p>
          <a:r>
            <a:rPr lang="en-US" dirty="0"/>
            <a:t>those who refused to participate</a:t>
          </a:r>
        </a:p>
      </dgm:t>
    </dgm:pt>
    <dgm:pt modelId="{9DF1F93A-59CE-4FC6-AA78-4FA1ED9C9C75}" type="parTrans" cxnId="{F5FF0EEA-B1CC-4D13-A0DC-24D7140B225A}">
      <dgm:prSet/>
      <dgm:spPr/>
      <dgm:t>
        <a:bodyPr/>
        <a:lstStyle/>
        <a:p>
          <a:endParaRPr lang="en-US"/>
        </a:p>
      </dgm:t>
    </dgm:pt>
    <dgm:pt modelId="{FD79F361-33B6-4BB5-95F6-FC4635F287D5}" type="sibTrans" cxnId="{F5FF0EEA-B1CC-4D13-A0DC-24D7140B225A}">
      <dgm:prSet/>
      <dgm:spPr/>
      <dgm:t>
        <a:bodyPr/>
        <a:lstStyle/>
        <a:p>
          <a:endParaRPr lang="en-US"/>
        </a:p>
      </dgm:t>
    </dgm:pt>
    <dgm:pt modelId="{B4A865AC-71B6-4B9A-9259-8E67077ABA9F}">
      <dgm:prSet/>
      <dgm:spPr/>
      <dgm:t>
        <a:bodyPr/>
        <a:lstStyle/>
        <a:p>
          <a:r>
            <a:rPr lang="en-US"/>
            <a:t>those who could not control their breathing according to the sonographer's instructions during the SWE procedure</a:t>
          </a:r>
        </a:p>
      </dgm:t>
    </dgm:pt>
    <dgm:pt modelId="{AF507CAC-1678-4983-B57C-7CBC5D897A3A}" type="parTrans" cxnId="{6805C885-1908-471D-9AD8-C459D7A85D49}">
      <dgm:prSet/>
      <dgm:spPr/>
      <dgm:t>
        <a:bodyPr/>
        <a:lstStyle/>
        <a:p>
          <a:endParaRPr lang="en-US"/>
        </a:p>
      </dgm:t>
    </dgm:pt>
    <dgm:pt modelId="{9FB3D8A7-2E41-4088-BB15-D49028AEF1E4}" type="sibTrans" cxnId="{6805C885-1908-471D-9AD8-C459D7A85D49}">
      <dgm:prSet/>
      <dgm:spPr/>
      <dgm:t>
        <a:bodyPr/>
        <a:lstStyle/>
        <a:p>
          <a:endParaRPr lang="en-US"/>
        </a:p>
      </dgm:t>
    </dgm:pt>
    <dgm:pt modelId="{2604D3A1-1E0B-4C9F-B8A5-BF0CABAAFC2C}" type="pres">
      <dgm:prSet presAssocID="{39358893-E682-4520-8C2B-E0BE0A82E210}" presName="root" presStyleCnt="0">
        <dgm:presLayoutVars>
          <dgm:dir/>
          <dgm:resizeHandles val="exact"/>
        </dgm:presLayoutVars>
      </dgm:prSet>
      <dgm:spPr/>
    </dgm:pt>
    <dgm:pt modelId="{5465A05B-6E4C-45D7-9B4E-2253D51DAE6A}" type="pres">
      <dgm:prSet presAssocID="{0B406920-E885-4858-8156-C8617F8AA8DB}" presName="compNode" presStyleCnt="0"/>
      <dgm:spPr/>
    </dgm:pt>
    <dgm:pt modelId="{4555CEEB-4882-45E6-A5C0-EA32E04E6BD0}" type="pres">
      <dgm:prSet presAssocID="{0B406920-E885-4858-8156-C8617F8AA8D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dney"/>
        </a:ext>
      </dgm:extLst>
    </dgm:pt>
    <dgm:pt modelId="{32AF3F1F-3E1E-4781-8EC2-72577E164A5C}" type="pres">
      <dgm:prSet presAssocID="{0B406920-E885-4858-8156-C8617F8AA8DB}" presName="iconSpace" presStyleCnt="0"/>
      <dgm:spPr/>
    </dgm:pt>
    <dgm:pt modelId="{F761F382-A32C-4D6E-B306-197B91437FE1}" type="pres">
      <dgm:prSet presAssocID="{0B406920-E885-4858-8156-C8617F8AA8DB}" presName="parTx" presStyleLbl="revTx" presStyleIdx="0" presStyleCnt="4">
        <dgm:presLayoutVars>
          <dgm:chMax val="0"/>
          <dgm:chPref val="0"/>
        </dgm:presLayoutVars>
      </dgm:prSet>
      <dgm:spPr/>
    </dgm:pt>
    <dgm:pt modelId="{A4D63616-0AFB-4ACE-920B-BC3C231949DB}" type="pres">
      <dgm:prSet presAssocID="{0B406920-E885-4858-8156-C8617F8AA8DB}" presName="txSpace" presStyleCnt="0"/>
      <dgm:spPr/>
    </dgm:pt>
    <dgm:pt modelId="{21F6D0A8-A435-41E3-86B6-AF084DB890C2}" type="pres">
      <dgm:prSet presAssocID="{0B406920-E885-4858-8156-C8617F8AA8DB}" presName="desTx" presStyleLbl="revTx" presStyleIdx="1" presStyleCnt="4">
        <dgm:presLayoutVars/>
      </dgm:prSet>
      <dgm:spPr/>
    </dgm:pt>
    <dgm:pt modelId="{7B1BBFA9-C921-42F0-B1FC-D51671AAD035}" type="pres">
      <dgm:prSet presAssocID="{C07F35D0-CDC8-49F4-84EF-434562591FFF}" presName="sibTrans" presStyleCnt="0"/>
      <dgm:spPr/>
    </dgm:pt>
    <dgm:pt modelId="{0238B615-E632-4907-A8EB-382D35710101}" type="pres">
      <dgm:prSet presAssocID="{2DDA33A5-9D1B-4F53-BA5F-5C9EDBFAD550}" presName="compNode" presStyleCnt="0"/>
      <dgm:spPr/>
    </dgm:pt>
    <dgm:pt modelId="{7BBCAF0B-0424-4D6A-8E34-304B94D6F9AA}" type="pres">
      <dgm:prSet presAssocID="{2DDA33A5-9D1B-4F53-BA5F-5C9EDBFAD55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a:noFill/>
        </a:ln>
      </dgm:spPr>
      <dgm:extLst>
        <a:ext uri="{E40237B7-FDA0-4F09-8148-C483321AD2D9}">
          <dgm14:cNvPr xmlns:dgm14="http://schemas.microsoft.com/office/drawing/2010/diagram" id="0" name="" descr="Chopsticks with solid fill"/>
        </a:ext>
      </dgm:extLst>
    </dgm:pt>
    <dgm:pt modelId="{484E1E4E-8C21-4B3F-B120-DE06BF8E378D}" type="pres">
      <dgm:prSet presAssocID="{2DDA33A5-9D1B-4F53-BA5F-5C9EDBFAD550}" presName="iconSpace" presStyleCnt="0"/>
      <dgm:spPr/>
    </dgm:pt>
    <dgm:pt modelId="{E09491FC-9DF0-474B-983A-A977E662B045}" type="pres">
      <dgm:prSet presAssocID="{2DDA33A5-9D1B-4F53-BA5F-5C9EDBFAD550}" presName="parTx" presStyleLbl="revTx" presStyleIdx="2" presStyleCnt="4">
        <dgm:presLayoutVars>
          <dgm:chMax val="0"/>
          <dgm:chPref val="0"/>
        </dgm:presLayoutVars>
      </dgm:prSet>
      <dgm:spPr/>
    </dgm:pt>
    <dgm:pt modelId="{34750DFA-CAA5-43D2-A44B-D621C7FB0316}" type="pres">
      <dgm:prSet presAssocID="{2DDA33A5-9D1B-4F53-BA5F-5C9EDBFAD550}" presName="txSpace" presStyleCnt="0"/>
      <dgm:spPr/>
    </dgm:pt>
    <dgm:pt modelId="{2E754A8F-1019-4277-A51E-4071F40B7311}" type="pres">
      <dgm:prSet presAssocID="{2DDA33A5-9D1B-4F53-BA5F-5C9EDBFAD550}" presName="desTx" presStyleLbl="revTx" presStyleIdx="3" presStyleCnt="4">
        <dgm:presLayoutVars/>
      </dgm:prSet>
      <dgm:spPr/>
    </dgm:pt>
  </dgm:ptLst>
  <dgm:cxnLst>
    <dgm:cxn modelId="{1B354E03-1888-4B21-8E88-8EFCB41FF49D}" srcId="{2DDA33A5-9D1B-4F53-BA5F-5C9EDBFAD550}" destId="{5117C585-F252-48E2-A638-C902744BD352}" srcOrd="0" destOrd="0" parTransId="{030AF6CA-C823-4983-B822-3C8C6889B737}" sibTransId="{E3839681-0693-4AB3-9AAE-0209DD377F2F}"/>
    <dgm:cxn modelId="{B9A7E62B-3F3B-49B1-B1C3-5E8EEC51F39F}" srcId="{0B406920-E885-4858-8156-C8617F8AA8DB}" destId="{0F829FF2-6C4C-4BBF-8852-23540504AA8E}" srcOrd="0" destOrd="0" parTransId="{2821BD38-3158-454C-800E-B1E8F2732FC1}" sibTransId="{6DCC60FF-CDB0-44FF-ADA6-30AA3F7852A3}"/>
    <dgm:cxn modelId="{E55B3337-57B9-4583-9D97-D50A979D7748}" srcId="{0B406920-E885-4858-8156-C8617F8AA8DB}" destId="{83D11831-9DA5-47DD-A505-D989A3FC936A}" srcOrd="1" destOrd="0" parTransId="{07D4C716-35A2-4210-82B0-739C1116B75C}" sibTransId="{D20253B3-82E9-4083-9B85-8E5FD87D92BD}"/>
    <dgm:cxn modelId="{CD75893B-DEFB-4A5B-8022-B99E3F97E31A}" type="presOf" srcId="{2DDA33A5-9D1B-4F53-BA5F-5C9EDBFAD550}" destId="{E09491FC-9DF0-474B-983A-A977E662B045}" srcOrd="0" destOrd="0" presId="urn:microsoft.com/office/officeart/2018/2/layout/IconLabelDescriptionList"/>
    <dgm:cxn modelId="{46513C5E-C71A-4070-AC29-03544F7C0976}" type="presOf" srcId="{39358893-E682-4520-8C2B-E0BE0A82E210}" destId="{2604D3A1-1E0B-4C9F-B8A5-BF0CABAAFC2C}" srcOrd="0" destOrd="0" presId="urn:microsoft.com/office/officeart/2018/2/layout/IconLabelDescriptionList"/>
    <dgm:cxn modelId="{82855A4E-B37F-4AAB-B517-2B2C8FA472E2}" type="presOf" srcId="{5EFFEEDD-F54A-4867-BD8C-DDEB2161B1A0}" destId="{2E754A8F-1019-4277-A51E-4071F40B7311}" srcOrd="0" destOrd="1" presId="urn:microsoft.com/office/officeart/2018/2/layout/IconLabelDescriptionList"/>
    <dgm:cxn modelId="{E6B11458-C7AE-4E73-A212-FF16D3E3D5B9}" type="presOf" srcId="{83D11831-9DA5-47DD-A505-D989A3FC936A}" destId="{21F6D0A8-A435-41E3-86B6-AF084DB890C2}" srcOrd="0" destOrd="1" presId="urn:microsoft.com/office/officeart/2018/2/layout/IconLabelDescriptionList"/>
    <dgm:cxn modelId="{63BDA285-4872-4E4F-B3EE-AE743271CD49}" type="presOf" srcId="{76480E52-6A45-4E05-BAAF-81A30A9434B1}" destId="{21F6D0A8-A435-41E3-86B6-AF084DB890C2}" srcOrd="0" destOrd="2" presId="urn:microsoft.com/office/officeart/2018/2/layout/IconLabelDescriptionList"/>
    <dgm:cxn modelId="{6805C885-1908-471D-9AD8-C459D7A85D49}" srcId="{2DDA33A5-9D1B-4F53-BA5F-5C9EDBFAD550}" destId="{B4A865AC-71B6-4B9A-9259-8E67077ABA9F}" srcOrd="3" destOrd="0" parTransId="{AF507CAC-1678-4983-B57C-7CBC5D897A3A}" sibTransId="{9FB3D8A7-2E41-4088-BB15-D49028AEF1E4}"/>
    <dgm:cxn modelId="{41F5879C-8018-4A5D-932E-85A38D373D0B}" srcId="{39358893-E682-4520-8C2B-E0BE0A82E210}" destId="{0B406920-E885-4858-8156-C8617F8AA8DB}" srcOrd="0" destOrd="0" parTransId="{9F38B895-AE47-4F5A-92EF-E26E61B35D04}" sibTransId="{C07F35D0-CDC8-49F4-84EF-434562591FFF}"/>
    <dgm:cxn modelId="{E966049D-BF0A-4F3B-B67F-7D7E835837FF}" type="presOf" srcId="{0B406920-E885-4858-8156-C8617F8AA8DB}" destId="{F761F382-A32C-4D6E-B306-197B91437FE1}" srcOrd="0" destOrd="0" presId="urn:microsoft.com/office/officeart/2018/2/layout/IconLabelDescriptionList"/>
    <dgm:cxn modelId="{613E78A2-CD34-4ABB-AAB2-04AF6082F3EC}" type="presOf" srcId="{5117C585-F252-48E2-A638-C902744BD352}" destId="{2E754A8F-1019-4277-A51E-4071F40B7311}" srcOrd="0" destOrd="0" presId="urn:microsoft.com/office/officeart/2018/2/layout/IconLabelDescriptionList"/>
    <dgm:cxn modelId="{3092B4A4-7460-49FE-983C-DBA0442F2493}" type="presOf" srcId="{0F829FF2-6C4C-4BBF-8852-23540504AA8E}" destId="{21F6D0A8-A435-41E3-86B6-AF084DB890C2}" srcOrd="0" destOrd="0" presId="urn:microsoft.com/office/officeart/2018/2/layout/IconLabelDescriptionList"/>
    <dgm:cxn modelId="{C6DAC8A6-B40B-481E-9A42-5EF3A68488FB}" srcId="{0B406920-E885-4858-8156-C8617F8AA8DB}" destId="{76480E52-6A45-4E05-BAAF-81A30A9434B1}" srcOrd="2" destOrd="0" parTransId="{98920500-0446-4A19-B0BE-79C86BF55A1A}" sibTransId="{5DAED417-EE4D-4601-98C5-50DD6FB0ECD6}"/>
    <dgm:cxn modelId="{29654EAC-94D2-423B-A9BC-99E953045EB9}" type="presOf" srcId="{B4A865AC-71B6-4B9A-9259-8E67077ABA9F}" destId="{2E754A8F-1019-4277-A51E-4071F40B7311}" srcOrd="0" destOrd="3" presId="urn:microsoft.com/office/officeart/2018/2/layout/IconLabelDescriptionList"/>
    <dgm:cxn modelId="{612C19C8-54C4-4722-A170-1084C3953057}" srcId="{2DDA33A5-9D1B-4F53-BA5F-5C9EDBFAD550}" destId="{5EFFEEDD-F54A-4867-BD8C-DDEB2161B1A0}" srcOrd="1" destOrd="0" parTransId="{1606668C-7CE2-4E07-898E-F0C90479EFF3}" sibTransId="{92765BEE-3E55-493E-83E2-2830EA8E5F01}"/>
    <dgm:cxn modelId="{60CFA0E4-8006-47C2-9969-36C8DDE7BB57}" srcId="{39358893-E682-4520-8C2B-E0BE0A82E210}" destId="{2DDA33A5-9D1B-4F53-BA5F-5C9EDBFAD550}" srcOrd="1" destOrd="0" parTransId="{25BCB444-30DD-4CAF-A40C-A5BB731A50C1}" sibTransId="{1C125F10-4582-4F6C-B233-163E9E094D77}"/>
    <dgm:cxn modelId="{F5FF0EEA-B1CC-4D13-A0DC-24D7140B225A}" srcId="{2DDA33A5-9D1B-4F53-BA5F-5C9EDBFAD550}" destId="{B20556E7-C851-406E-9B4D-3B6BC0A1CE98}" srcOrd="2" destOrd="0" parTransId="{9DF1F93A-59CE-4FC6-AA78-4FA1ED9C9C75}" sibTransId="{FD79F361-33B6-4BB5-95F6-FC4635F287D5}"/>
    <dgm:cxn modelId="{9CE8D6F2-5A4D-4FC3-AE15-D1F61502BDED}" type="presOf" srcId="{B20556E7-C851-406E-9B4D-3B6BC0A1CE98}" destId="{2E754A8F-1019-4277-A51E-4071F40B7311}" srcOrd="0" destOrd="2" presId="urn:microsoft.com/office/officeart/2018/2/layout/IconLabelDescriptionList"/>
    <dgm:cxn modelId="{1A2AC43C-193D-4385-8974-3C785C3C627D}" type="presParOf" srcId="{2604D3A1-1E0B-4C9F-B8A5-BF0CABAAFC2C}" destId="{5465A05B-6E4C-45D7-9B4E-2253D51DAE6A}" srcOrd="0" destOrd="0" presId="urn:microsoft.com/office/officeart/2018/2/layout/IconLabelDescriptionList"/>
    <dgm:cxn modelId="{919BED52-4495-433D-8919-E07053E640AD}" type="presParOf" srcId="{5465A05B-6E4C-45D7-9B4E-2253D51DAE6A}" destId="{4555CEEB-4882-45E6-A5C0-EA32E04E6BD0}" srcOrd="0" destOrd="0" presId="urn:microsoft.com/office/officeart/2018/2/layout/IconLabelDescriptionList"/>
    <dgm:cxn modelId="{A616F0FB-55BB-4FB3-832E-5DC5174F14AC}" type="presParOf" srcId="{5465A05B-6E4C-45D7-9B4E-2253D51DAE6A}" destId="{32AF3F1F-3E1E-4781-8EC2-72577E164A5C}" srcOrd="1" destOrd="0" presId="urn:microsoft.com/office/officeart/2018/2/layout/IconLabelDescriptionList"/>
    <dgm:cxn modelId="{107B20CF-6957-47C2-AEB2-6BF41D9C1A2E}" type="presParOf" srcId="{5465A05B-6E4C-45D7-9B4E-2253D51DAE6A}" destId="{F761F382-A32C-4D6E-B306-197B91437FE1}" srcOrd="2" destOrd="0" presId="urn:microsoft.com/office/officeart/2018/2/layout/IconLabelDescriptionList"/>
    <dgm:cxn modelId="{95EF6592-DC29-4016-B892-A74CCBA418EE}" type="presParOf" srcId="{5465A05B-6E4C-45D7-9B4E-2253D51DAE6A}" destId="{A4D63616-0AFB-4ACE-920B-BC3C231949DB}" srcOrd="3" destOrd="0" presId="urn:microsoft.com/office/officeart/2018/2/layout/IconLabelDescriptionList"/>
    <dgm:cxn modelId="{A5907663-5044-4F14-AF2E-BD90AB3BF309}" type="presParOf" srcId="{5465A05B-6E4C-45D7-9B4E-2253D51DAE6A}" destId="{21F6D0A8-A435-41E3-86B6-AF084DB890C2}" srcOrd="4" destOrd="0" presId="urn:microsoft.com/office/officeart/2018/2/layout/IconLabelDescriptionList"/>
    <dgm:cxn modelId="{9A09581C-B4F2-4C31-810D-1DDECBDEEC86}" type="presParOf" srcId="{2604D3A1-1E0B-4C9F-B8A5-BF0CABAAFC2C}" destId="{7B1BBFA9-C921-42F0-B1FC-D51671AAD035}" srcOrd="1" destOrd="0" presId="urn:microsoft.com/office/officeart/2018/2/layout/IconLabelDescriptionList"/>
    <dgm:cxn modelId="{6764FD1B-821C-4DF5-AE66-100BBF689CE3}" type="presParOf" srcId="{2604D3A1-1E0B-4C9F-B8A5-BF0CABAAFC2C}" destId="{0238B615-E632-4907-A8EB-382D35710101}" srcOrd="2" destOrd="0" presId="urn:microsoft.com/office/officeart/2018/2/layout/IconLabelDescriptionList"/>
    <dgm:cxn modelId="{0B62F43B-A4CB-4E3C-B9EF-0A96F93C77EB}" type="presParOf" srcId="{0238B615-E632-4907-A8EB-382D35710101}" destId="{7BBCAF0B-0424-4D6A-8E34-304B94D6F9AA}" srcOrd="0" destOrd="0" presId="urn:microsoft.com/office/officeart/2018/2/layout/IconLabelDescriptionList"/>
    <dgm:cxn modelId="{76FFFB1E-8D7A-4238-9684-513603F433F6}" type="presParOf" srcId="{0238B615-E632-4907-A8EB-382D35710101}" destId="{484E1E4E-8C21-4B3F-B120-DE06BF8E378D}" srcOrd="1" destOrd="0" presId="urn:microsoft.com/office/officeart/2018/2/layout/IconLabelDescriptionList"/>
    <dgm:cxn modelId="{83AFF9CC-16C5-4355-B47D-7CBE5AED0C39}" type="presParOf" srcId="{0238B615-E632-4907-A8EB-382D35710101}" destId="{E09491FC-9DF0-474B-983A-A977E662B045}" srcOrd="2" destOrd="0" presId="urn:microsoft.com/office/officeart/2018/2/layout/IconLabelDescriptionList"/>
    <dgm:cxn modelId="{8F7E6C65-E118-4DB8-801E-03A1536C478D}" type="presParOf" srcId="{0238B615-E632-4907-A8EB-382D35710101}" destId="{34750DFA-CAA5-43D2-A44B-D621C7FB0316}" srcOrd="3" destOrd="0" presId="urn:microsoft.com/office/officeart/2018/2/layout/IconLabelDescriptionList"/>
    <dgm:cxn modelId="{85177CB8-4516-41A2-9EAC-C35DC4B570B6}" type="presParOf" srcId="{0238B615-E632-4907-A8EB-382D35710101}" destId="{2E754A8F-1019-4277-A51E-4071F40B7311}"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2177E8-D9A6-4503-8663-8476CBC452A5}"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27A8326E-B18B-4F8E-8BEC-8F46BD334632}">
      <dgm:prSet custT="1"/>
      <dgm:spPr/>
      <dgm:t>
        <a:bodyPr/>
        <a:lstStyle/>
        <a:p>
          <a:r>
            <a:rPr lang="en-US" sz="1200"/>
            <a:t>106 patients (63 males, 43 females) </a:t>
          </a:r>
          <a:r>
            <a:rPr lang="en-US" sz="1200" b="0" i="0" baseline="0"/>
            <a:t>receiving treatment at the Nephrology Clinic, Department of Medicine, University of Malaya Medical Centre.</a:t>
          </a:r>
          <a:endParaRPr lang="en-US" sz="1200"/>
        </a:p>
      </dgm:t>
    </dgm:pt>
    <dgm:pt modelId="{6533674B-17D8-41A3-AA87-1F430B5EF92E}" type="parTrans" cxnId="{2AE975CF-B2E3-4467-868F-4CA9F011DB91}">
      <dgm:prSet/>
      <dgm:spPr/>
      <dgm:t>
        <a:bodyPr/>
        <a:lstStyle/>
        <a:p>
          <a:endParaRPr lang="en-US" sz="1200"/>
        </a:p>
      </dgm:t>
    </dgm:pt>
    <dgm:pt modelId="{338D86B0-9D2F-4950-8623-2627AE55B038}" type="sibTrans" cxnId="{2AE975CF-B2E3-4467-868F-4CA9F011DB91}">
      <dgm:prSet/>
      <dgm:spPr/>
      <dgm:t>
        <a:bodyPr/>
        <a:lstStyle/>
        <a:p>
          <a:endParaRPr lang="en-US" sz="1200"/>
        </a:p>
      </dgm:t>
    </dgm:pt>
    <dgm:pt modelId="{604BAE0B-9AA6-42FC-B9AA-983A920BABF9}">
      <dgm:prSet custT="1"/>
      <dgm:spPr/>
      <dgm:t>
        <a:bodyPr/>
        <a:lstStyle/>
        <a:p>
          <a:r>
            <a:rPr lang="en-US" sz="1200"/>
            <a:t>Inclusion criteria (</a:t>
          </a:r>
          <a:r>
            <a:rPr lang="en-US" sz="1200" b="0" i="0" baseline="0"/>
            <a:t>minimum of 2 simultaneously):</a:t>
          </a:r>
          <a:endParaRPr lang="en-US" sz="1200"/>
        </a:p>
      </dgm:t>
    </dgm:pt>
    <dgm:pt modelId="{1C72E458-1F5C-4ACF-A7C3-C51223F78EF5}" type="parTrans" cxnId="{15D1343C-E8A9-45B9-BE08-6B89C04C5616}">
      <dgm:prSet/>
      <dgm:spPr/>
      <dgm:t>
        <a:bodyPr/>
        <a:lstStyle/>
        <a:p>
          <a:endParaRPr lang="en-US" sz="1200"/>
        </a:p>
      </dgm:t>
    </dgm:pt>
    <dgm:pt modelId="{84CDCEB6-5C0E-415B-BEBD-A87615A3F65A}" type="sibTrans" cxnId="{15D1343C-E8A9-45B9-BE08-6B89C04C5616}">
      <dgm:prSet/>
      <dgm:spPr/>
      <dgm:t>
        <a:bodyPr/>
        <a:lstStyle/>
        <a:p>
          <a:endParaRPr lang="en-US" sz="1200"/>
        </a:p>
      </dgm:t>
    </dgm:pt>
    <dgm:pt modelId="{24F38B2A-35DB-4629-8BD5-8291420ECB7D}">
      <dgm:prSet custT="1"/>
      <dgm:spPr/>
      <dgm:t>
        <a:bodyPr/>
        <a:lstStyle/>
        <a:p>
          <a:r>
            <a:rPr lang="en-US" sz="1200" b="0" i="0" baseline="0"/>
            <a:t>abnormal eGFR (&lt;90 ml</a:t>
          </a:r>
          <a:r>
            <a:rPr lang="en-US" sz="1200" b="0" i="0" baseline="30000"/>
            <a:t>–1 </a:t>
          </a:r>
          <a:r>
            <a:rPr lang="en-US" sz="1200" b="0" i="0" baseline="0"/>
            <a:t>min/1.73 m</a:t>
          </a:r>
          <a:r>
            <a:rPr lang="en-US" sz="1200" b="0" i="0" baseline="30000"/>
            <a:t>2</a:t>
          </a:r>
          <a:r>
            <a:rPr lang="en-US" sz="1200" b="0" i="0" baseline="0"/>
            <a:t>)</a:t>
          </a:r>
          <a:endParaRPr lang="en-US" sz="1200"/>
        </a:p>
      </dgm:t>
    </dgm:pt>
    <dgm:pt modelId="{DBF375B9-AB84-4D83-BFA5-7C90D0FC9622}" type="parTrans" cxnId="{CC74B13C-21C0-454B-9B96-5DCBA13B4FCA}">
      <dgm:prSet/>
      <dgm:spPr/>
      <dgm:t>
        <a:bodyPr/>
        <a:lstStyle/>
        <a:p>
          <a:endParaRPr lang="en-US" sz="1200"/>
        </a:p>
      </dgm:t>
    </dgm:pt>
    <dgm:pt modelId="{28963217-614D-4F7B-A924-C640315E15E3}" type="sibTrans" cxnId="{CC74B13C-21C0-454B-9B96-5DCBA13B4FCA}">
      <dgm:prSet/>
      <dgm:spPr/>
      <dgm:t>
        <a:bodyPr/>
        <a:lstStyle/>
        <a:p>
          <a:endParaRPr lang="en-US" sz="1200"/>
        </a:p>
      </dgm:t>
    </dgm:pt>
    <dgm:pt modelId="{58D7108C-369C-4161-B619-21A3500920EE}">
      <dgm:prSet custT="1"/>
      <dgm:spPr/>
      <dgm:t>
        <a:bodyPr/>
        <a:lstStyle/>
        <a:p>
          <a:r>
            <a:rPr lang="en-US" sz="1200" b="0" i="0" baseline="0"/>
            <a:t>deranged serum creatinine (&gt;71 μmol l</a:t>
          </a:r>
          <a:r>
            <a:rPr lang="en-US" sz="1200" b="0" i="0" baseline="30000"/>
            <a:t>−1</a:t>
          </a:r>
          <a:r>
            <a:rPr lang="en-US" sz="1200" b="0" i="0" baseline="0"/>
            <a:t>) </a:t>
          </a:r>
          <a:endParaRPr lang="en-US" sz="1200"/>
        </a:p>
      </dgm:t>
    </dgm:pt>
    <dgm:pt modelId="{26131596-E85A-4A81-8BC7-037A2D88F76B}" type="parTrans" cxnId="{A0BF50E3-CA18-4AB4-B1EC-3D4424568D51}">
      <dgm:prSet/>
      <dgm:spPr/>
      <dgm:t>
        <a:bodyPr/>
        <a:lstStyle/>
        <a:p>
          <a:endParaRPr lang="en-US" sz="1200"/>
        </a:p>
      </dgm:t>
    </dgm:pt>
    <dgm:pt modelId="{1A500019-6ACA-4BAA-B04A-E0ABAF116630}" type="sibTrans" cxnId="{A0BF50E3-CA18-4AB4-B1EC-3D4424568D51}">
      <dgm:prSet/>
      <dgm:spPr/>
      <dgm:t>
        <a:bodyPr/>
        <a:lstStyle/>
        <a:p>
          <a:endParaRPr lang="en-US" sz="1200"/>
        </a:p>
      </dgm:t>
    </dgm:pt>
    <dgm:pt modelId="{51580BD1-3023-403A-9EDB-31899BFEC150}">
      <dgm:prSet custT="1"/>
      <dgm:spPr/>
      <dgm:t>
        <a:bodyPr/>
        <a:lstStyle/>
        <a:p>
          <a:r>
            <a:rPr lang="en-US" sz="1200" b="0" i="0" baseline="0"/>
            <a:t>deranged serum urea (&gt;8.2 mmol l</a:t>
          </a:r>
          <a:r>
            <a:rPr lang="en-US" sz="1200" b="0" i="0" baseline="30000"/>
            <a:t>−1</a:t>
          </a:r>
          <a:r>
            <a:rPr lang="en-US" sz="1200" b="0" i="0" baseline="0"/>
            <a:t>)</a:t>
          </a:r>
          <a:endParaRPr lang="en-US" sz="1200"/>
        </a:p>
      </dgm:t>
    </dgm:pt>
    <dgm:pt modelId="{63273AA7-0854-423A-AB2E-8EFD2A705F0C}" type="parTrans" cxnId="{F9676B36-4665-42F8-A9CD-5061B37D37FF}">
      <dgm:prSet/>
      <dgm:spPr/>
      <dgm:t>
        <a:bodyPr/>
        <a:lstStyle/>
        <a:p>
          <a:endParaRPr lang="en-US" sz="1200"/>
        </a:p>
      </dgm:t>
    </dgm:pt>
    <dgm:pt modelId="{9E3EC6E2-6F49-4DA5-A34D-9FFC2D639CCD}" type="sibTrans" cxnId="{F9676B36-4665-42F8-A9CD-5061B37D37FF}">
      <dgm:prSet/>
      <dgm:spPr/>
      <dgm:t>
        <a:bodyPr/>
        <a:lstStyle/>
        <a:p>
          <a:endParaRPr lang="en-US" sz="1200"/>
        </a:p>
      </dgm:t>
    </dgm:pt>
    <dgm:pt modelId="{171C3F2D-D560-4879-AD9A-FCD45959AEC0}">
      <dgm:prSet custT="1"/>
      <dgm:spPr/>
      <dgm:t>
        <a:bodyPr/>
        <a:lstStyle/>
        <a:p>
          <a:r>
            <a:rPr lang="en-US" sz="1200"/>
            <a:t>Exclusion criteria</a:t>
          </a:r>
        </a:p>
      </dgm:t>
    </dgm:pt>
    <dgm:pt modelId="{6F28DE67-7EF7-4E03-9129-001B27D8604E}" type="parTrans" cxnId="{D49E69B5-035E-472E-860E-A8D91A07E213}">
      <dgm:prSet/>
      <dgm:spPr/>
      <dgm:t>
        <a:bodyPr/>
        <a:lstStyle/>
        <a:p>
          <a:endParaRPr lang="en-US" sz="1200"/>
        </a:p>
      </dgm:t>
    </dgm:pt>
    <dgm:pt modelId="{796C08DC-B019-46D3-9669-EE816DCE9432}" type="sibTrans" cxnId="{D49E69B5-035E-472E-860E-A8D91A07E213}">
      <dgm:prSet/>
      <dgm:spPr/>
      <dgm:t>
        <a:bodyPr/>
        <a:lstStyle/>
        <a:p>
          <a:endParaRPr lang="en-US" sz="1200"/>
        </a:p>
      </dgm:t>
    </dgm:pt>
    <dgm:pt modelId="{08EABD76-B989-4418-A286-FEC3D47658B9}">
      <dgm:prSet custT="1"/>
      <dgm:spPr/>
      <dgm:t>
        <a:bodyPr/>
        <a:lstStyle/>
        <a:p>
          <a:r>
            <a:rPr lang="en-US" sz="1200" dirty="0"/>
            <a:t>thin renal parenchymal thickness</a:t>
          </a:r>
        </a:p>
      </dgm:t>
    </dgm:pt>
    <dgm:pt modelId="{A8D51940-92E9-47ED-9F51-A6F5B2536672}" type="parTrans" cxnId="{E07A9BFD-8CA9-47DD-921A-B9DDF9721ED2}">
      <dgm:prSet/>
      <dgm:spPr/>
      <dgm:t>
        <a:bodyPr/>
        <a:lstStyle/>
        <a:p>
          <a:endParaRPr lang="en-US" sz="1200"/>
        </a:p>
      </dgm:t>
    </dgm:pt>
    <dgm:pt modelId="{BD471D83-9F74-4F3F-9C90-D255F3D94634}" type="sibTrans" cxnId="{E07A9BFD-8CA9-47DD-921A-B9DDF9721ED2}">
      <dgm:prSet/>
      <dgm:spPr/>
      <dgm:t>
        <a:bodyPr/>
        <a:lstStyle/>
        <a:p>
          <a:endParaRPr lang="en-US" sz="1200"/>
        </a:p>
      </dgm:t>
    </dgm:pt>
    <dgm:pt modelId="{7246AFCD-2448-4C04-80B4-03574948097C}">
      <dgm:prSet custT="1"/>
      <dgm:spPr/>
      <dgm:t>
        <a:bodyPr/>
        <a:lstStyle/>
        <a:p>
          <a:r>
            <a:rPr lang="en-US" sz="1200" dirty="0"/>
            <a:t>renal cortex to skin surface depth of more than 8 cm</a:t>
          </a:r>
        </a:p>
      </dgm:t>
    </dgm:pt>
    <dgm:pt modelId="{B57EF98A-D0CF-402D-B78E-F635CFB0A5CB}" type="parTrans" cxnId="{5ABA6BD3-747A-42E5-BEC7-500C2CF43F31}">
      <dgm:prSet/>
      <dgm:spPr/>
      <dgm:t>
        <a:bodyPr/>
        <a:lstStyle/>
        <a:p>
          <a:endParaRPr lang="en-US" sz="1200"/>
        </a:p>
      </dgm:t>
    </dgm:pt>
    <dgm:pt modelId="{5A721398-4FE5-4A47-8C11-54413F13AD88}" type="sibTrans" cxnId="{5ABA6BD3-747A-42E5-BEC7-500C2CF43F31}">
      <dgm:prSet/>
      <dgm:spPr/>
      <dgm:t>
        <a:bodyPr/>
        <a:lstStyle/>
        <a:p>
          <a:endParaRPr lang="en-US" sz="1200"/>
        </a:p>
      </dgm:t>
    </dgm:pt>
    <dgm:pt modelId="{8E5F2BE4-1183-4526-A9DD-B6D38750CC70}">
      <dgm:prSet custT="1"/>
      <dgm:spPr/>
      <dgm:t>
        <a:bodyPr/>
        <a:lstStyle/>
        <a:p>
          <a:r>
            <a:rPr lang="en-US" sz="1200" dirty="0"/>
            <a:t>those who refused to participate</a:t>
          </a:r>
        </a:p>
      </dgm:t>
    </dgm:pt>
    <dgm:pt modelId="{557BC5D4-C011-4F5B-80E6-F532D5E76AA4}" type="parTrans" cxnId="{75F20E68-7CEF-43F1-B880-E6E231E058D0}">
      <dgm:prSet/>
      <dgm:spPr/>
      <dgm:t>
        <a:bodyPr/>
        <a:lstStyle/>
        <a:p>
          <a:endParaRPr lang="en-US" sz="1200"/>
        </a:p>
      </dgm:t>
    </dgm:pt>
    <dgm:pt modelId="{827E91D4-62CC-4480-9B2E-3428933385EB}" type="sibTrans" cxnId="{75F20E68-7CEF-43F1-B880-E6E231E058D0}">
      <dgm:prSet/>
      <dgm:spPr/>
      <dgm:t>
        <a:bodyPr/>
        <a:lstStyle/>
        <a:p>
          <a:endParaRPr lang="en-US" sz="1200"/>
        </a:p>
      </dgm:t>
    </dgm:pt>
    <dgm:pt modelId="{8C94ABB2-FEBA-4310-9017-24217A226CBC}">
      <dgm:prSet custT="1"/>
      <dgm:spPr/>
      <dgm:t>
        <a:bodyPr/>
        <a:lstStyle/>
        <a:p>
          <a:r>
            <a:rPr lang="en-US" sz="1200" dirty="0"/>
            <a:t>those who could not control their breathing according to the sonographer's instructions during the SWE procedure</a:t>
          </a:r>
        </a:p>
      </dgm:t>
    </dgm:pt>
    <dgm:pt modelId="{D18368E5-A404-4346-A766-C0D2099896EF}" type="parTrans" cxnId="{643F6C5C-6BAD-4BEE-8396-8BFE4935304F}">
      <dgm:prSet/>
      <dgm:spPr/>
      <dgm:t>
        <a:bodyPr/>
        <a:lstStyle/>
        <a:p>
          <a:endParaRPr lang="en-US" sz="1200"/>
        </a:p>
      </dgm:t>
    </dgm:pt>
    <dgm:pt modelId="{5ED2A3CF-63C6-4B54-9DF8-77970A8F3208}" type="sibTrans" cxnId="{643F6C5C-6BAD-4BEE-8396-8BFE4935304F}">
      <dgm:prSet/>
      <dgm:spPr/>
      <dgm:t>
        <a:bodyPr/>
        <a:lstStyle/>
        <a:p>
          <a:endParaRPr lang="en-US" sz="1200"/>
        </a:p>
      </dgm:t>
    </dgm:pt>
    <dgm:pt modelId="{8CFC6666-0F18-4E1C-82E4-7575A66F4B97}" type="pres">
      <dgm:prSet presAssocID="{192177E8-D9A6-4503-8663-8476CBC452A5}" presName="linear" presStyleCnt="0">
        <dgm:presLayoutVars>
          <dgm:dir/>
          <dgm:animLvl val="lvl"/>
          <dgm:resizeHandles val="exact"/>
        </dgm:presLayoutVars>
      </dgm:prSet>
      <dgm:spPr/>
    </dgm:pt>
    <dgm:pt modelId="{7F6BBC57-8C15-4B34-BFBD-9FB31CBADAD0}" type="pres">
      <dgm:prSet presAssocID="{27A8326E-B18B-4F8E-8BEC-8F46BD334632}" presName="parentLin" presStyleCnt="0"/>
      <dgm:spPr/>
    </dgm:pt>
    <dgm:pt modelId="{478E3BB6-CAAD-4177-B738-F9F648160822}" type="pres">
      <dgm:prSet presAssocID="{27A8326E-B18B-4F8E-8BEC-8F46BD334632}" presName="parentLeftMargin" presStyleLbl="node1" presStyleIdx="0" presStyleCnt="3"/>
      <dgm:spPr/>
    </dgm:pt>
    <dgm:pt modelId="{79CF7E6D-B77F-4DB9-AB9A-29BDEDFFBA64}" type="pres">
      <dgm:prSet presAssocID="{27A8326E-B18B-4F8E-8BEC-8F46BD334632}" presName="parentText" presStyleLbl="node1" presStyleIdx="0" presStyleCnt="3">
        <dgm:presLayoutVars>
          <dgm:chMax val="0"/>
          <dgm:bulletEnabled val="1"/>
        </dgm:presLayoutVars>
      </dgm:prSet>
      <dgm:spPr/>
    </dgm:pt>
    <dgm:pt modelId="{3048433F-3A27-4370-9DA9-00F32D455779}" type="pres">
      <dgm:prSet presAssocID="{27A8326E-B18B-4F8E-8BEC-8F46BD334632}" presName="negativeSpace" presStyleCnt="0"/>
      <dgm:spPr/>
    </dgm:pt>
    <dgm:pt modelId="{EC3489EF-B738-424E-B363-403B87F6F00D}" type="pres">
      <dgm:prSet presAssocID="{27A8326E-B18B-4F8E-8BEC-8F46BD334632}" presName="childText" presStyleLbl="conFgAcc1" presStyleIdx="0" presStyleCnt="3">
        <dgm:presLayoutVars>
          <dgm:bulletEnabled val="1"/>
        </dgm:presLayoutVars>
      </dgm:prSet>
      <dgm:spPr/>
    </dgm:pt>
    <dgm:pt modelId="{F09D4ACA-4424-41D6-A221-23376A6843F3}" type="pres">
      <dgm:prSet presAssocID="{338D86B0-9D2F-4950-8623-2627AE55B038}" presName="spaceBetweenRectangles" presStyleCnt="0"/>
      <dgm:spPr/>
    </dgm:pt>
    <dgm:pt modelId="{A2911EA9-1F48-4057-955A-95FAE284A624}" type="pres">
      <dgm:prSet presAssocID="{604BAE0B-9AA6-42FC-B9AA-983A920BABF9}" presName="parentLin" presStyleCnt="0"/>
      <dgm:spPr/>
    </dgm:pt>
    <dgm:pt modelId="{8F2E9590-59EF-4B32-8F17-DE5C94BF40F1}" type="pres">
      <dgm:prSet presAssocID="{604BAE0B-9AA6-42FC-B9AA-983A920BABF9}" presName="parentLeftMargin" presStyleLbl="node1" presStyleIdx="0" presStyleCnt="3"/>
      <dgm:spPr/>
    </dgm:pt>
    <dgm:pt modelId="{B2897121-ADB2-4FFB-8107-93B394B26F7E}" type="pres">
      <dgm:prSet presAssocID="{604BAE0B-9AA6-42FC-B9AA-983A920BABF9}" presName="parentText" presStyleLbl="node1" presStyleIdx="1" presStyleCnt="3">
        <dgm:presLayoutVars>
          <dgm:chMax val="0"/>
          <dgm:bulletEnabled val="1"/>
        </dgm:presLayoutVars>
      </dgm:prSet>
      <dgm:spPr/>
    </dgm:pt>
    <dgm:pt modelId="{AED7ED68-7200-467D-B3E8-A0A3136BF19B}" type="pres">
      <dgm:prSet presAssocID="{604BAE0B-9AA6-42FC-B9AA-983A920BABF9}" presName="negativeSpace" presStyleCnt="0"/>
      <dgm:spPr/>
    </dgm:pt>
    <dgm:pt modelId="{3D2EDFAB-8296-4141-B54E-CEBFFE019456}" type="pres">
      <dgm:prSet presAssocID="{604BAE0B-9AA6-42FC-B9AA-983A920BABF9}" presName="childText" presStyleLbl="conFgAcc1" presStyleIdx="1" presStyleCnt="3">
        <dgm:presLayoutVars>
          <dgm:bulletEnabled val="1"/>
        </dgm:presLayoutVars>
      </dgm:prSet>
      <dgm:spPr/>
    </dgm:pt>
    <dgm:pt modelId="{0C5313C4-C361-40C0-86B9-B67A3AF7695A}" type="pres">
      <dgm:prSet presAssocID="{84CDCEB6-5C0E-415B-BEBD-A87615A3F65A}" presName="spaceBetweenRectangles" presStyleCnt="0"/>
      <dgm:spPr/>
    </dgm:pt>
    <dgm:pt modelId="{6ABB0CA3-3106-4B28-8412-E5662D7456F4}" type="pres">
      <dgm:prSet presAssocID="{171C3F2D-D560-4879-AD9A-FCD45959AEC0}" presName="parentLin" presStyleCnt="0"/>
      <dgm:spPr/>
    </dgm:pt>
    <dgm:pt modelId="{2A12C717-CE24-4FB6-9374-08F94E5F13D3}" type="pres">
      <dgm:prSet presAssocID="{171C3F2D-D560-4879-AD9A-FCD45959AEC0}" presName="parentLeftMargin" presStyleLbl="node1" presStyleIdx="1" presStyleCnt="3"/>
      <dgm:spPr/>
    </dgm:pt>
    <dgm:pt modelId="{3D4314A6-ECC4-4E8E-A123-EBF438C1AB48}" type="pres">
      <dgm:prSet presAssocID="{171C3F2D-D560-4879-AD9A-FCD45959AEC0}" presName="parentText" presStyleLbl="node1" presStyleIdx="2" presStyleCnt="3">
        <dgm:presLayoutVars>
          <dgm:chMax val="0"/>
          <dgm:bulletEnabled val="1"/>
        </dgm:presLayoutVars>
      </dgm:prSet>
      <dgm:spPr/>
    </dgm:pt>
    <dgm:pt modelId="{103CCBFC-0DE0-4F20-B71C-EAB2EF59F15C}" type="pres">
      <dgm:prSet presAssocID="{171C3F2D-D560-4879-AD9A-FCD45959AEC0}" presName="negativeSpace" presStyleCnt="0"/>
      <dgm:spPr/>
    </dgm:pt>
    <dgm:pt modelId="{CF8FA0B8-C002-437D-9D4C-4DF82E9CCFED}" type="pres">
      <dgm:prSet presAssocID="{171C3F2D-D560-4879-AD9A-FCD45959AEC0}" presName="childText" presStyleLbl="conFgAcc1" presStyleIdx="2" presStyleCnt="3">
        <dgm:presLayoutVars>
          <dgm:bulletEnabled val="1"/>
        </dgm:presLayoutVars>
      </dgm:prSet>
      <dgm:spPr/>
    </dgm:pt>
  </dgm:ptLst>
  <dgm:cxnLst>
    <dgm:cxn modelId="{A7DFFA05-9164-49CC-A67F-42BC914C648F}" type="presOf" srcId="{24F38B2A-35DB-4629-8BD5-8291420ECB7D}" destId="{3D2EDFAB-8296-4141-B54E-CEBFFE019456}" srcOrd="0" destOrd="0" presId="urn:microsoft.com/office/officeart/2005/8/layout/list1"/>
    <dgm:cxn modelId="{59AABD29-3E30-41CF-A731-0A877C8D654F}" type="presOf" srcId="{604BAE0B-9AA6-42FC-B9AA-983A920BABF9}" destId="{B2897121-ADB2-4FFB-8107-93B394B26F7E}" srcOrd="1" destOrd="0" presId="urn:microsoft.com/office/officeart/2005/8/layout/list1"/>
    <dgm:cxn modelId="{C9B9882B-6BC0-4DAA-A089-CEF2EE25EE23}" type="presOf" srcId="{27A8326E-B18B-4F8E-8BEC-8F46BD334632}" destId="{478E3BB6-CAAD-4177-B738-F9F648160822}" srcOrd="0" destOrd="0" presId="urn:microsoft.com/office/officeart/2005/8/layout/list1"/>
    <dgm:cxn modelId="{F3BF6B33-96CC-45A8-B056-DC8E80FE7E1B}" type="presOf" srcId="{7246AFCD-2448-4C04-80B4-03574948097C}" destId="{CF8FA0B8-C002-437D-9D4C-4DF82E9CCFED}" srcOrd="0" destOrd="1" presId="urn:microsoft.com/office/officeart/2005/8/layout/list1"/>
    <dgm:cxn modelId="{F9676B36-4665-42F8-A9CD-5061B37D37FF}" srcId="{604BAE0B-9AA6-42FC-B9AA-983A920BABF9}" destId="{51580BD1-3023-403A-9EDB-31899BFEC150}" srcOrd="2" destOrd="0" parTransId="{63273AA7-0854-423A-AB2E-8EFD2A705F0C}" sibTransId="{9E3EC6E2-6F49-4DA5-A34D-9FFC2D639CCD}"/>
    <dgm:cxn modelId="{16521A3C-3676-4828-B0DF-D38452B181EE}" type="presOf" srcId="{08EABD76-B989-4418-A286-FEC3D47658B9}" destId="{CF8FA0B8-C002-437D-9D4C-4DF82E9CCFED}" srcOrd="0" destOrd="0" presId="urn:microsoft.com/office/officeart/2005/8/layout/list1"/>
    <dgm:cxn modelId="{15D1343C-E8A9-45B9-BE08-6B89C04C5616}" srcId="{192177E8-D9A6-4503-8663-8476CBC452A5}" destId="{604BAE0B-9AA6-42FC-B9AA-983A920BABF9}" srcOrd="1" destOrd="0" parTransId="{1C72E458-1F5C-4ACF-A7C3-C51223F78EF5}" sibTransId="{84CDCEB6-5C0E-415B-BEBD-A87615A3F65A}"/>
    <dgm:cxn modelId="{CC74B13C-21C0-454B-9B96-5DCBA13B4FCA}" srcId="{604BAE0B-9AA6-42FC-B9AA-983A920BABF9}" destId="{24F38B2A-35DB-4629-8BD5-8291420ECB7D}" srcOrd="0" destOrd="0" parTransId="{DBF375B9-AB84-4D83-BFA5-7C90D0FC9622}" sibTransId="{28963217-614D-4F7B-A924-C640315E15E3}"/>
    <dgm:cxn modelId="{643F6C5C-6BAD-4BEE-8396-8BFE4935304F}" srcId="{171C3F2D-D560-4879-AD9A-FCD45959AEC0}" destId="{8C94ABB2-FEBA-4310-9017-24217A226CBC}" srcOrd="3" destOrd="0" parTransId="{D18368E5-A404-4346-A766-C0D2099896EF}" sibTransId="{5ED2A3CF-63C6-4B54-9DF8-77970A8F3208}"/>
    <dgm:cxn modelId="{75F20E68-7CEF-43F1-B880-E6E231E058D0}" srcId="{171C3F2D-D560-4879-AD9A-FCD45959AEC0}" destId="{8E5F2BE4-1183-4526-A9DD-B6D38750CC70}" srcOrd="2" destOrd="0" parTransId="{557BC5D4-C011-4F5B-80E6-F532D5E76AA4}" sibTransId="{827E91D4-62CC-4480-9B2E-3428933385EB}"/>
    <dgm:cxn modelId="{13A12C6C-9DAC-4795-AB38-A0EA673BF474}" type="presOf" srcId="{171C3F2D-D560-4879-AD9A-FCD45959AEC0}" destId="{3D4314A6-ECC4-4E8E-A123-EBF438C1AB48}" srcOrd="1" destOrd="0" presId="urn:microsoft.com/office/officeart/2005/8/layout/list1"/>
    <dgm:cxn modelId="{9426DC70-0597-412C-8095-722007B86590}" type="presOf" srcId="{8E5F2BE4-1183-4526-A9DD-B6D38750CC70}" destId="{CF8FA0B8-C002-437D-9D4C-4DF82E9CCFED}" srcOrd="0" destOrd="2" presId="urn:microsoft.com/office/officeart/2005/8/layout/list1"/>
    <dgm:cxn modelId="{407ED279-6ADF-40D5-8157-27DF81AFA438}" type="presOf" srcId="{192177E8-D9A6-4503-8663-8476CBC452A5}" destId="{8CFC6666-0F18-4E1C-82E4-7575A66F4B97}" srcOrd="0" destOrd="0" presId="urn:microsoft.com/office/officeart/2005/8/layout/list1"/>
    <dgm:cxn modelId="{AD053C9B-0F11-4A9B-B6E5-C73DE06F4199}" type="presOf" srcId="{51580BD1-3023-403A-9EDB-31899BFEC150}" destId="{3D2EDFAB-8296-4141-B54E-CEBFFE019456}" srcOrd="0" destOrd="2" presId="urn:microsoft.com/office/officeart/2005/8/layout/list1"/>
    <dgm:cxn modelId="{1E90969F-CB23-4540-838B-545CA02EA9B9}" type="presOf" srcId="{58D7108C-369C-4161-B619-21A3500920EE}" destId="{3D2EDFAB-8296-4141-B54E-CEBFFE019456}" srcOrd="0" destOrd="1" presId="urn:microsoft.com/office/officeart/2005/8/layout/list1"/>
    <dgm:cxn modelId="{D49E69B5-035E-472E-860E-A8D91A07E213}" srcId="{192177E8-D9A6-4503-8663-8476CBC452A5}" destId="{171C3F2D-D560-4879-AD9A-FCD45959AEC0}" srcOrd="2" destOrd="0" parTransId="{6F28DE67-7EF7-4E03-9129-001B27D8604E}" sibTransId="{796C08DC-B019-46D3-9669-EE816DCE9432}"/>
    <dgm:cxn modelId="{958E01BA-478F-4C41-AFB3-3FDF67C86688}" type="presOf" srcId="{8C94ABB2-FEBA-4310-9017-24217A226CBC}" destId="{CF8FA0B8-C002-437D-9D4C-4DF82E9CCFED}" srcOrd="0" destOrd="3" presId="urn:microsoft.com/office/officeart/2005/8/layout/list1"/>
    <dgm:cxn modelId="{2AE975CF-B2E3-4467-868F-4CA9F011DB91}" srcId="{192177E8-D9A6-4503-8663-8476CBC452A5}" destId="{27A8326E-B18B-4F8E-8BEC-8F46BD334632}" srcOrd="0" destOrd="0" parTransId="{6533674B-17D8-41A3-AA87-1F430B5EF92E}" sibTransId="{338D86B0-9D2F-4950-8623-2627AE55B038}"/>
    <dgm:cxn modelId="{5ABA6BD3-747A-42E5-BEC7-500C2CF43F31}" srcId="{171C3F2D-D560-4879-AD9A-FCD45959AEC0}" destId="{7246AFCD-2448-4C04-80B4-03574948097C}" srcOrd="1" destOrd="0" parTransId="{B57EF98A-D0CF-402D-B78E-F635CFB0A5CB}" sibTransId="{5A721398-4FE5-4A47-8C11-54413F13AD88}"/>
    <dgm:cxn modelId="{A0BF50E3-CA18-4AB4-B1EC-3D4424568D51}" srcId="{604BAE0B-9AA6-42FC-B9AA-983A920BABF9}" destId="{58D7108C-369C-4161-B619-21A3500920EE}" srcOrd="1" destOrd="0" parTransId="{26131596-E85A-4A81-8BC7-037A2D88F76B}" sibTransId="{1A500019-6ACA-4BAA-B04A-E0ABAF116630}"/>
    <dgm:cxn modelId="{4F7D80E7-583C-41EC-9339-1E4950783356}" type="presOf" srcId="{27A8326E-B18B-4F8E-8BEC-8F46BD334632}" destId="{79CF7E6D-B77F-4DB9-AB9A-29BDEDFFBA64}" srcOrd="1" destOrd="0" presId="urn:microsoft.com/office/officeart/2005/8/layout/list1"/>
    <dgm:cxn modelId="{8EEA95F4-2321-458A-B77F-1AD9C402FF6A}" type="presOf" srcId="{171C3F2D-D560-4879-AD9A-FCD45959AEC0}" destId="{2A12C717-CE24-4FB6-9374-08F94E5F13D3}" srcOrd="0" destOrd="0" presId="urn:microsoft.com/office/officeart/2005/8/layout/list1"/>
    <dgm:cxn modelId="{AA5A98F7-070B-4EBC-866C-3BFE33C5AFFA}" type="presOf" srcId="{604BAE0B-9AA6-42FC-B9AA-983A920BABF9}" destId="{8F2E9590-59EF-4B32-8F17-DE5C94BF40F1}" srcOrd="0" destOrd="0" presId="urn:microsoft.com/office/officeart/2005/8/layout/list1"/>
    <dgm:cxn modelId="{E07A9BFD-8CA9-47DD-921A-B9DDF9721ED2}" srcId="{171C3F2D-D560-4879-AD9A-FCD45959AEC0}" destId="{08EABD76-B989-4418-A286-FEC3D47658B9}" srcOrd="0" destOrd="0" parTransId="{A8D51940-92E9-47ED-9F51-A6F5B2536672}" sibTransId="{BD471D83-9F74-4F3F-9C90-D255F3D94634}"/>
    <dgm:cxn modelId="{072332B5-2A3B-4A58-9171-9D3E67172BDA}" type="presParOf" srcId="{8CFC6666-0F18-4E1C-82E4-7575A66F4B97}" destId="{7F6BBC57-8C15-4B34-BFBD-9FB31CBADAD0}" srcOrd="0" destOrd="0" presId="urn:microsoft.com/office/officeart/2005/8/layout/list1"/>
    <dgm:cxn modelId="{5C96CC5E-6C33-4B92-B9A4-BBE79504A9DA}" type="presParOf" srcId="{7F6BBC57-8C15-4B34-BFBD-9FB31CBADAD0}" destId="{478E3BB6-CAAD-4177-B738-F9F648160822}" srcOrd="0" destOrd="0" presId="urn:microsoft.com/office/officeart/2005/8/layout/list1"/>
    <dgm:cxn modelId="{2C3B0F76-64DE-4E8A-863E-08D4772BAC23}" type="presParOf" srcId="{7F6BBC57-8C15-4B34-BFBD-9FB31CBADAD0}" destId="{79CF7E6D-B77F-4DB9-AB9A-29BDEDFFBA64}" srcOrd="1" destOrd="0" presId="urn:microsoft.com/office/officeart/2005/8/layout/list1"/>
    <dgm:cxn modelId="{74546021-29C6-4E77-B10D-82B9AD3B37A6}" type="presParOf" srcId="{8CFC6666-0F18-4E1C-82E4-7575A66F4B97}" destId="{3048433F-3A27-4370-9DA9-00F32D455779}" srcOrd="1" destOrd="0" presId="urn:microsoft.com/office/officeart/2005/8/layout/list1"/>
    <dgm:cxn modelId="{7A1585F7-9538-4764-8A55-8A411E62E4C6}" type="presParOf" srcId="{8CFC6666-0F18-4E1C-82E4-7575A66F4B97}" destId="{EC3489EF-B738-424E-B363-403B87F6F00D}" srcOrd="2" destOrd="0" presId="urn:microsoft.com/office/officeart/2005/8/layout/list1"/>
    <dgm:cxn modelId="{539BD341-9D41-4BB1-94DC-54953613F4B6}" type="presParOf" srcId="{8CFC6666-0F18-4E1C-82E4-7575A66F4B97}" destId="{F09D4ACA-4424-41D6-A221-23376A6843F3}" srcOrd="3" destOrd="0" presId="urn:microsoft.com/office/officeart/2005/8/layout/list1"/>
    <dgm:cxn modelId="{3880483A-76AB-4E2F-8609-F3E0F7FB95A4}" type="presParOf" srcId="{8CFC6666-0F18-4E1C-82E4-7575A66F4B97}" destId="{A2911EA9-1F48-4057-955A-95FAE284A624}" srcOrd="4" destOrd="0" presId="urn:microsoft.com/office/officeart/2005/8/layout/list1"/>
    <dgm:cxn modelId="{9958A781-6C82-4931-82B7-CEE3363DEF6C}" type="presParOf" srcId="{A2911EA9-1F48-4057-955A-95FAE284A624}" destId="{8F2E9590-59EF-4B32-8F17-DE5C94BF40F1}" srcOrd="0" destOrd="0" presId="urn:microsoft.com/office/officeart/2005/8/layout/list1"/>
    <dgm:cxn modelId="{2D804810-D7EA-46F8-B6D9-941E5B154679}" type="presParOf" srcId="{A2911EA9-1F48-4057-955A-95FAE284A624}" destId="{B2897121-ADB2-4FFB-8107-93B394B26F7E}" srcOrd="1" destOrd="0" presId="urn:microsoft.com/office/officeart/2005/8/layout/list1"/>
    <dgm:cxn modelId="{E4E082BB-4FB5-4D61-9F5C-8157934E4383}" type="presParOf" srcId="{8CFC6666-0F18-4E1C-82E4-7575A66F4B97}" destId="{AED7ED68-7200-467D-B3E8-A0A3136BF19B}" srcOrd="5" destOrd="0" presId="urn:microsoft.com/office/officeart/2005/8/layout/list1"/>
    <dgm:cxn modelId="{C3DB36EE-4027-4DA9-B9DD-102B568A301E}" type="presParOf" srcId="{8CFC6666-0F18-4E1C-82E4-7575A66F4B97}" destId="{3D2EDFAB-8296-4141-B54E-CEBFFE019456}" srcOrd="6" destOrd="0" presId="urn:microsoft.com/office/officeart/2005/8/layout/list1"/>
    <dgm:cxn modelId="{164DD749-C31F-4DD3-90E8-DE098BC66F46}" type="presParOf" srcId="{8CFC6666-0F18-4E1C-82E4-7575A66F4B97}" destId="{0C5313C4-C361-40C0-86B9-B67A3AF7695A}" srcOrd="7" destOrd="0" presId="urn:microsoft.com/office/officeart/2005/8/layout/list1"/>
    <dgm:cxn modelId="{DB697498-3063-4C30-BD43-F48A87A9F43C}" type="presParOf" srcId="{8CFC6666-0F18-4E1C-82E4-7575A66F4B97}" destId="{6ABB0CA3-3106-4B28-8412-E5662D7456F4}" srcOrd="8" destOrd="0" presId="urn:microsoft.com/office/officeart/2005/8/layout/list1"/>
    <dgm:cxn modelId="{1CCC9085-DC55-422C-882B-6F9A2ABC8E58}" type="presParOf" srcId="{6ABB0CA3-3106-4B28-8412-E5662D7456F4}" destId="{2A12C717-CE24-4FB6-9374-08F94E5F13D3}" srcOrd="0" destOrd="0" presId="urn:microsoft.com/office/officeart/2005/8/layout/list1"/>
    <dgm:cxn modelId="{D1777A91-9F37-4A3E-B4B6-3FEA0CA346AC}" type="presParOf" srcId="{6ABB0CA3-3106-4B28-8412-E5662D7456F4}" destId="{3D4314A6-ECC4-4E8E-A123-EBF438C1AB48}" srcOrd="1" destOrd="0" presId="urn:microsoft.com/office/officeart/2005/8/layout/list1"/>
    <dgm:cxn modelId="{F23B6CF3-47D6-4CF5-975E-A041CFCF0659}" type="presParOf" srcId="{8CFC6666-0F18-4E1C-82E4-7575A66F4B97}" destId="{103CCBFC-0DE0-4F20-B71C-EAB2EF59F15C}" srcOrd="9" destOrd="0" presId="urn:microsoft.com/office/officeart/2005/8/layout/list1"/>
    <dgm:cxn modelId="{9B249C7C-41FA-4DF6-9E23-B1DC21BE5583}" type="presParOf" srcId="{8CFC6666-0F18-4E1C-82E4-7575A66F4B97}" destId="{CF8FA0B8-C002-437D-9D4C-4DF82E9CCFE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BBAA33-442A-4F31-A0C9-6576E83A19D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191B70F-2292-4DDA-8411-712FAB0A7FBF}">
      <dgm:prSet/>
      <dgm:spPr/>
      <dgm:t>
        <a:bodyPr/>
        <a:lstStyle/>
        <a:p>
          <a:r>
            <a:rPr lang="en-US" dirty="0"/>
            <a:t>Patients were placed in a lateral decubitus position.</a:t>
          </a:r>
        </a:p>
      </dgm:t>
    </dgm:pt>
    <dgm:pt modelId="{412F47B6-E442-4825-B7F9-FFB73EC5F236}" type="parTrans" cxnId="{9685A9A3-134B-4E73-97F3-95B3E953A15D}">
      <dgm:prSet/>
      <dgm:spPr/>
      <dgm:t>
        <a:bodyPr/>
        <a:lstStyle/>
        <a:p>
          <a:endParaRPr lang="en-US"/>
        </a:p>
      </dgm:t>
    </dgm:pt>
    <dgm:pt modelId="{8228ECCD-2B6D-4500-84F9-DC757C79DF60}" type="sibTrans" cxnId="{9685A9A3-134B-4E73-97F3-95B3E953A15D}">
      <dgm:prSet/>
      <dgm:spPr/>
      <dgm:t>
        <a:bodyPr/>
        <a:lstStyle/>
        <a:p>
          <a:endParaRPr lang="en-US"/>
        </a:p>
      </dgm:t>
    </dgm:pt>
    <dgm:pt modelId="{3592A077-940D-4FC8-AA8A-BEF7345B9157}">
      <dgm:prSet/>
      <dgm:spPr/>
      <dgm:t>
        <a:bodyPr/>
        <a:lstStyle/>
        <a:p>
          <a:r>
            <a:rPr lang="en-US" dirty="0"/>
            <a:t>Bipolar length and cortical thickness of the kidneys were measured. </a:t>
          </a:r>
        </a:p>
      </dgm:t>
    </dgm:pt>
    <dgm:pt modelId="{C694DACF-EC7D-4ED2-8BEB-D3D8F7F3B7BB}" type="parTrans" cxnId="{DE66C569-285F-4D37-98A2-522887F7714C}">
      <dgm:prSet/>
      <dgm:spPr/>
      <dgm:t>
        <a:bodyPr/>
        <a:lstStyle/>
        <a:p>
          <a:endParaRPr lang="en-US"/>
        </a:p>
      </dgm:t>
    </dgm:pt>
    <dgm:pt modelId="{B82EF227-F59F-4AF6-8F66-5D0C806EE2EA}" type="sibTrans" cxnId="{DE66C569-285F-4D37-98A2-522887F7714C}">
      <dgm:prSet/>
      <dgm:spPr/>
      <dgm:t>
        <a:bodyPr/>
        <a:lstStyle/>
        <a:p>
          <a:endParaRPr lang="en-US"/>
        </a:p>
      </dgm:t>
    </dgm:pt>
    <dgm:pt modelId="{FE4C083E-8FD0-424A-B916-DF017E6903CE}">
      <dgm:prSet/>
      <dgm:spPr/>
      <dgm:t>
        <a:bodyPr/>
        <a:lstStyle/>
        <a:p>
          <a:r>
            <a:rPr lang="en-US" dirty="0"/>
            <a:t>The long diameter of the kidney was determined as the maximum longitudinal dimension in coronal section. </a:t>
          </a:r>
        </a:p>
      </dgm:t>
    </dgm:pt>
    <dgm:pt modelId="{D47229CE-7158-4C59-A85E-2486B39E14F2}" type="parTrans" cxnId="{71819B45-5030-43B2-8F65-6689925A2757}">
      <dgm:prSet/>
      <dgm:spPr/>
      <dgm:t>
        <a:bodyPr/>
        <a:lstStyle/>
        <a:p>
          <a:endParaRPr lang="en-US"/>
        </a:p>
      </dgm:t>
    </dgm:pt>
    <dgm:pt modelId="{3A7BEC2F-D070-443F-8285-3D761642FC8C}" type="sibTrans" cxnId="{71819B45-5030-43B2-8F65-6689925A2757}">
      <dgm:prSet/>
      <dgm:spPr/>
      <dgm:t>
        <a:bodyPr/>
        <a:lstStyle/>
        <a:p>
          <a:endParaRPr lang="en-US"/>
        </a:p>
      </dgm:t>
    </dgm:pt>
    <dgm:pt modelId="{DD9026DA-AB92-454F-A11E-ABC63E9D4F8D}">
      <dgm:prSet/>
      <dgm:spPr/>
      <dgm:t>
        <a:bodyPr/>
        <a:lstStyle/>
        <a:p>
          <a:r>
            <a:rPr lang="en-US" dirty="0"/>
            <a:t>Kidney cortical thickness was measured from the outer border of the renal cortex to the outer border of the medullary pyramid.</a:t>
          </a:r>
        </a:p>
      </dgm:t>
    </dgm:pt>
    <dgm:pt modelId="{C981D3F5-9C05-4756-8119-AE0A5E56DD08}" type="parTrans" cxnId="{E6EE732B-7CB4-4282-A0BA-36EAFA24F011}">
      <dgm:prSet/>
      <dgm:spPr/>
      <dgm:t>
        <a:bodyPr/>
        <a:lstStyle/>
        <a:p>
          <a:endParaRPr lang="en-US"/>
        </a:p>
      </dgm:t>
    </dgm:pt>
    <dgm:pt modelId="{C98478E6-A8ED-40DB-81F9-08365BDBB265}" type="sibTrans" cxnId="{E6EE732B-7CB4-4282-A0BA-36EAFA24F011}">
      <dgm:prSet/>
      <dgm:spPr/>
      <dgm:t>
        <a:bodyPr/>
        <a:lstStyle/>
        <a:p>
          <a:endParaRPr lang="en-US"/>
        </a:p>
      </dgm:t>
    </dgm:pt>
    <dgm:pt modelId="{45ACBED8-5985-4709-885A-3399841653D9}" type="pres">
      <dgm:prSet presAssocID="{9FBBAA33-442A-4F31-A0C9-6576E83A19D2}" presName="outerComposite" presStyleCnt="0">
        <dgm:presLayoutVars>
          <dgm:chMax val="5"/>
          <dgm:dir/>
          <dgm:resizeHandles val="exact"/>
        </dgm:presLayoutVars>
      </dgm:prSet>
      <dgm:spPr/>
    </dgm:pt>
    <dgm:pt modelId="{1E209297-870E-433A-A2F8-DEC24483ED78}" type="pres">
      <dgm:prSet presAssocID="{9FBBAA33-442A-4F31-A0C9-6576E83A19D2}" presName="dummyMaxCanvas" presStyleCnt="0">
        <dgm:presLayoutVars/>
      </dgm:prSet>
      <dgm:spPr/>
    </dgm:pt>
    <dgm:pt modelId="{FC7C784A-B30B-47D3-A2B9-E6AAC5A9BA2C}" type="pres">
      <dgm:prSet presAssocID="{9FBBAA33-442A-4F31-A0C9-6576E83A19D2}" presName="FourNodes_1" presStyleLbl="node1" presStyleIdx="0" presStyleCnt="4">
        <dgm:presLayoutVars>
          <dgm:bulletEnabled val="1"/>
        </dgm:presLayoutVars>
      </dgm:prSet>
      <dgm:spPr/>
    </dgm:pt>
    <dgm:pt modelId="{B58BB7F6-C08A-4B0A-BA09-3DA766B9454C}" type="pres">
      <dgm:prSet presAssocID="{9FBBAA33-442A-4F31-A0C9-6576E83A19D2}" presName="FourNodes_2" presStyleLbl="node1" presStyleIdx="1" presStyleCnt="4">
        <dgm:presLayoutVars>
          <dgm:bulletEnabled val="1"/>
        </dgm:presLayoutVars>
      </dgm:prSet>
      <dgm:spPr/>
    </dgm:pt>
    <dgm:pt modelId="{27012EC2-E61B-45C7-B8E9-A2A293CC7897}" type="pres">
      <dgm:prSet presAssocID="{9FBBAA33-442A-4F31-A0C9-6576E83A19D2}" presName="FourNodes_3" presStyleLbl="node1" presStyleIdx="2" presStyleCnt="4">
        <dgm:presLayoutVars>
          <dgm:bulletEnabled val="1"/>
        </dgm:presLayoutVars>
      </dgm:prSet>
      <dgm:spPr/>
    </dgm:pt>
    <dgm:pt modelId="{EC5C4826-43D7-4E21-B803-A8D45558F8C3}" type="pres">
      <dgm:prSet presAssocID="{9FBBAA33-442A-4F31-A0C9-6576E83A19D2}" presName="FourNodes_4" presStyleLbl="node1" presStyleIdx="3" presStyleCnt="4">
        <dgm:presLayoutVars>
          <dgm:bulletEnabled val="1"/>
        </dgm:presLayoutVars>
      </dgm:prSet>
      <dgm:spPr/>
    </dgm:pt>
    <dgm:pt modelId="{1889D9F5-6570-4C70-A21C-008F61656A93}" type="pres">
      <dgm:prSet presAssocID="{9FBBAA33-442A-4F31-A0C9-6576E83A19D2}" presName="FourConn_1-2" presStyleLbl="fgAccFollowNode1" presStyleIdx="0" presStyleCnt="3">
        <dgm:presLayoutVars>
          <dgm:bulletEnabled val="1"/>
        </dgm:presLayoutVars>
      </dgm:prSet>
      <dgm:spPr/>
    </dgm:pt>
    <dgm:pt modelId="{66D7802E-50C6-44E2-8056-17FD76501423}" type="pres">
      <dgm:prSet presAssocID="{9FBBAA33-442A-4F31-A0C9-6576E83A19D2}" presName="FourConn_2-3" presStyleLbl="fgAccFollowNode1" presStyleIdx="1" presStyleCnt="3">
        <dgm:presLayoutVars>
          <dgm:bulletEnabled val="1"/>
        </dgm:presLayoutVars>
      </dgm:prSet>
      <dgm:spPr/>
    </dgm:pt>
    <dgm:pt modelId="{6F4543C9-97E9-4714-88B1-AF772D5B4954}" type="pres">
      <dgm:prSet presAssocID="{9FBBAA33-442A-4F31-A0C9-6576E83A19D2}" presName="FourConn_3-4" presStyleLbl="fgAccFollowNode1" presStyleIdx="2" presStyleCnt="3">
        <dgm:presLayoutVars>
          <dgm:bulletEnabled val="1"/>
        </dgm:presLayoutVars>
      </dgm:prSet>
      <dgm:spPr/>
    </dgm:pt>
    <dgm:pt modelId="{298A4E4D-9E39-4D70-BD86-D99FE7AB46E3}" type="pres">
      <dgm:prSet presAssocID="{9FBBAA33-442A-4F31-A0C9-6576E83A19D2}" presName="FourNodes_1_text" presStyleLbl="node1" presStyleIdx="3" presStyleCnt="4">
        <dgm:presLayoutVars>
          <dgm:bulletEnabled val="1"/>
        </dgm:presLayoutVars>
      </dgm:prSet>
      <dgm:spPr/>
    </dgm:pt>
    <dgm:pt modelId="{B5AF8984-B228-4E58-B1B7-24A199E59D7E}" type="pres">
      <dgm:prSet presAssocID="{9FBBAA33-442A-4F31-A0C9-6576E83A19D2}" presName="FourNodes_2_text" presStyleLbl="node1" presStyleIdx="3" presStyleCnt="4">
        <dgm:presLayoutVars>
          <dgm:bulletEnabled val="1"/>
        </dgm:presLayoutVars>
      </dgm:prSet>
      <dgm:spPr/>
    </dgm:pt>
    <dgm:pt modelId="{0FA64939-0F67-4210-915C-BE6DDE52EDF8}" type="pres">
      <dgm:prSet presAssocID="{9FBBAA33-442A-4F31-A0C9-6576E83A19D2}" presName="FourNodes_3_text" presStyleLbl="node1" presStyleIdx="3" presStyleCnt="4">
        <dgm:presLayoutVars>
          <dgm:bulletEnabled val="1"/>
        </dgm:presLayoutVars>
      </dgm:prSet>
      <dgm:spPr/>
    </dgm:pt>
    <dgm:pt modelId="{30462488-3BE4-4C76-B621-E1599507DAEC}" type="pres">
      <dgm:prSet presAssocID="{9FBBAA33-442A-4F31-A0C9-6576E83A19D2}" presName="FourNodes_4_text" presStyleLbl="node1" presStyleIdx="3" presStyleCnt="4">
        <dgm:presLayoutVars>
          <dgm:bulletEnabled val="1"/>
        </dgm:presLayoutVars>
      </dgm:prSet>
      <dgm:spPr/>
    </dgm:pt>
  </dgm:ptLst>
  <dgm:cxnLst>
    <dgm:cxn modelId="{F2FA7814-0442-46B0-93BD-29D5D9FB08E3}" type="presOf" srcId="{FE4C083E-8FD0-424A-B916-DF017E6903CE}" destId="{27012EC2-E61B-45C7-B8E9-A2A293CC7897}" srcOrd="0" destOrd="0" presId="urn:microsoft.com/office/officeart/2005/8/layout/vProcess5"/>
    <dgm:cxn modelId="{E6EE732B-7CB4-4282-A0BA-36EAFA24F011}" srcId="{9FBBAA33-442A-4F31-A0C9-6576E83A19D2}" destId="{DD9026DA-AB92-454F-A11E-ABC63E9D4F8D}" srcOrd="3" destOrd="0" parTransId="{C981D3F5-9C05-4756-8119-AE0A5E56DD08}" sibTransId="{C98478E6-A8ED-40DB-81F9-08365BDBB265}"/>
    <dgm:cxn modelId="{7EFE792F-56FA-44F0-83F9-898E8CD00A27}" type="presOf" srcId="{B82EF227-F59F-4AF6-8F66-5D0C806EE2EA}" destId="{66D7802E-50C6-44E2-8056-17FD76501423}" srcOrd="0" destOrd="0" presId="urn:microsoft.com/office/officeart/2005/8/layout/vProcess5"/>
    <dgm:cxn modelId="{32A8A43A-2729-4720-A87D-723DD29E6F99}" type="presOf" srcId="{FE4C083E-8FD0-424A-B916-DF017E6903CE}" destId="{0FA64939-0F67-4210-915C-BE6DDE52EDF8}" srcOrd="1" destOrd="0" presId="urn:microsoft.com/office/officeart/2005/8/layout/vProcess5"/>
    <dgm:cxn modelId="{083B955D-4F2B-429D-B8EE-2355C6AFFC9E}" type="presOf" srcId="{DD9026DA-AB92-454F-A11E-ABC63E9D4F8D}" destId="{30462488-3BE4-4C76-B621-E1599507DAEC}" srcOrd="1" destOrd="0" presId="urn:microsoft.com/office/officeart/2005/8/layout/vProcess5"/>
    <dgm:cxn modelId="{2801375F-C99E-4159-AE40-17A3C33B52D7}" type="presOf" srcId="{3592A077-940D-4FC8-AA8A-BEF7345B9157}" destId="{B5AF8984-B228-4E58-B1B7-24A199E59D7E}" srcOrd="1" destOrd="0" presId="urn:microsoft.com/office/officeart/2005/8/layout/vProcess5"/>
    <dgm:cxn modelId="{2D1A2943-3AD6-46E3-B32A-172B006B828B}" type="presOf" srcId="{8228ECCD-2B6D-4500-84F9-DC757C79DF60}" destId="{1889D9F5-6570-4C70-A21C-008F61656A93}" srcOrd="0" destOrd="0" presId="urn:microsoft.com/office/officeart/2005/8/layout/vProcess5"/>
    <dgm:cxn modelId="{71819B45-5030-43B2-8F65-6689925A2757}" srcId="{9FBBAA33-442A-4F31-A0C9-6576E83A19D2}" destId="{FE4C083E-8FD0-424A-B916-DF017E6903CE}" srcOrd="2" destOrd="0" parTransId="{D47229CE-7158-4C59-A85E-2486B39E14F2}" sibTransId="{3A7BEC2F-D070-443F-8285-3D761642FC8C}"/>
    <dgm:cxn modelId="{BA4C5D49-EC11-4AD9-85A9-86E1B79E3513}" type="presOf" srcId="{DD9026DA-AB92-454F-A11E-ABC63E9D4F8D}" destId="{EC5C4826-43D7-4E21-B803-A8D45558F8C3}" srcOrd="0" destOrd="0" presId="urn:microsoft.com/office/officeart/2005/8/layout/vProcess5"/>
    <dgm:cxn modelId="{DE66C569-285F-4D37-98A2-522887F7714C}" srcId="{9FBBAA33-442A-4F31-A0C9-6576E83A19D2}" destId="{3592A077-940D-4FC8-AA8A-BEF7345B9157}" srcOrd="1" destOrd="0" parTransId="{C694DACF-EC7D-4ED2-8BEB-D3D8F7F3B7BB}" sibTransId="{B82EF227-F59F-4AF6-8F66-5D0C806EE2EA}"/>
    <dgm:cxn modelId="{6D07E776-2ED2-4E7C-B19D-07B3E747A965}" type="presOf" srcId="{3191B70F-2292-4DDA-8411-712FAB0A7FBF}" destId="{FC7C784A-B30B-47D3-A2B9-E6AAC5A9BA2C}" srcOrd="0" destOrd="0" presId="urn:microsoft.com/office/officeart/2005/8/layout/vProcess5"/>
    <dgm:cxn modelId="{6957187E-F4F5-43C1-96EE-DC7DDB8BFCD0}" type="presOf" srcId="{3592A077-940D-4FC8-AA8A-BEF7345B9157}" destId="{B58BB7F6-C08A-4B0A-BA09-3DA766B9454C}" srcOrd="0" destOrd="0" presId="urn:microsoft.com/office/officeart/2005/8/layout/vProcess5"/>
    <dgm:cxn modelId="{31B76D9C-86F2-4893-95CB-FE6507CCFA63}" type="presOf" srcId="{3191B70F-2292-4DDA-8411-712FAB0A7FBF}" destId="{298A4E4D-9E39-4D70-BD86-D99FE7AB46E3}" srcOrd="1" destOrd="0" presId="urn:microsoft.com/office/officeart/2005/8/layout/vProcess5"/>
    <dgm:cxn modelId="{9685A9A3-134B-4E73-97F3-95B3E953A15D}" srcId="{9FBBAA33-442A-4F31-A0C9-6576E83A19D2}" destId="{3191B70F-2292-4DDA-8411-712FAB0A7FBF}" srcOrd="0" destOrd="0" parTransId="{412F47B6-E442-4825-B7F9-FFB73EC5F236}" sibTransId="{8228ECCD-2B6D-4500-84F9-DC757C79DF60}"/>
    <dgm:cxn modelId="{20F420B9-1B89-4052-8D6A-17E99D3EDD7C}" type="presOf" srcId="{3A7BEC2F-D070-443F-8285-3D761642FC8C}" destId="{6F4543C9-97E9-4714-88B1-AF772D5B4954}" srcOrd="0" destOrd="0" presId="urn:microsoft.com/office/officeart/2005/8/layout/vProcess5"/>
    <dgm:cxn modelId="{AB4F80F1-AB62-4E2E-8123-EBF247B6A44E}" type="presOf" srcId="{9FBBAA33-442A-4F31-A0C9-6576E83A19D2}" destId="{45ACBED8-5985-4709-885A-3399841653D9}" srcOrd="0" destOrd="0" presId="urn:microsoft.com/office/officeart/2005/8/layout/vProcess5"/>
    <dgm:cxn modelId="{372873C9-D757-404E-AD6C-88159C0A8589}" type="presParOf" srcId="{45ACBED8-5985-4709-885A-3399841653D9}" destId="{1E209297-870E-433A-A2F8-DEC24483ED78}" srcOrd="0" destOrd="0" presId="urn:microsoft.com/office/officeart/2005/8/layout/vProcess5"/>
    <dgm:cxn modelId="{2F5AA58F-747F-4EA7-A710-8A9A43F4106E}" type="presParOf" srcId="{45ACBED8-5985-4709-885A-3399841653D9}" destId="{FC7C784A-B30B-47D3-A2B9-E6AAC5A9BA2C}" srcOrd="1" destOrd="0" presId="urn:microsoft.com/office/officeart/2005/8/layout/vProcess5"/>
    <dgm:cxn modelId="{942FCE46-91D9-47E9-943F-8BF1A4BEE222}" type="presParOf" srcId="{45ACBED8-5985-4709-885A-3399841653D9}" destId="{B58BB7F6-C08A-4B0A-BA09-3DA766B9454C}" srcOrd="2" destOrd="0" presId="urn:microsoft.com/office/officeart/2005/8/layout/vProcess5"/>
    <dgm:cxn modelId="{E8128397-D425-4EA3-A04D-1F5DFA4BCC79}" type="presParOf" srcId="{45ACBED8-5985-4709-885A-3399841653D9}" destId="{27012EC2-E61B-45C7-B8E9-A2A293CC7897}" srcOrd="3" destOrd="0" presId="urn:microsoft.com/office/officeart/2005/8/layout/vProcess5"/>
    <dgm:cxn modelId="{52778A88-E941-4371-B5EC-5C794CAFB3EF}" type="presParOf" srcId="{45ACBED8-5985-4709-885A-3399841653D9}" destId="{EC5C4826-43D7-4E21-B803-A8D45558F8C3}" srcOrd="4" destOrd="0" presId="urn:microsoft.com/office/officeart/2005/8/layout/vProcess5"/>
    <dgm:cxn modelId="{1D70AFFB-92AC-49DB-B0A7-641542D240AA}" type="presParOf" srcId="{45ACBED8-5985-4709-885A-3399841653D9}" destId="{1889D9F5-6570-4C70-A21C-008F61656A93}" srcOrd="5" destOrd="0" presId="urn:microsoft.com/office/officeart/2005/8/layout/vProcess5"/>
    <dgm:cxn modelId="{D98B021C-0F2E-4C93-803F-AB1AD59180B4}" type="presParOf" srcId="{45ACBED8-5985-4709-885A-3399841653D9}" destId="{66D7802E-50C6-44E2-8056-17FD76501423}" srcOrd="6" destOrd="0" presId="urn:microsoft.com/office/officeart/2005/8/layout/vProcess5"/>
    <dgm:cxn modelId="{28119FBC-6781-484D-BB70-F499A1B29935}" type="presParOf" srcId="{45ACBED8-5985-4709-885A-3399841653D9}" destId="{6F4543C9-97E9-4714-88B1-AF772D5B4954}" srcOrd="7" destOrd="0" presId="urn:microsoft.com/office/officeart/2005/8/layout/vProcess5"/>
    <dgm:cxn modelId="{D6241271-BF96-4DDE-86EB-6BADE5BD3F29}" type="presParOf" srcId="{45ACBED8-5985-4709-885A-3399841653D9}" destId="{298A4E4D-9E39-4D70-BD86-D99FE7AB46E3}" srcOrd="8" destOrd="0" presId="urn:microsoft.com/office/officeart/2005/8/layout/vProcess5"/>
    <dgm:cxn modelId="{81E79A74-5AAF-458F-BD00-C48AA0B688FA}" type="presParOf" srcId="{45ACBED8-5985-4709-885A-3399841653D9}" destId="{B5AF8984-B228-4E58-B1B7-24A199E59D7E}" srcOrd="9" destOrd="0" presId="urn:microsoft.com/office/officeart/2005/8/layout/vProcess5"/>
    <dgm:cxn modelId="{B7D6DD50-80F1-479C-B3F4-3CA1F536C104}" type="presParOf" srcId="{45ACBED8-5985-4709-885A-3399841653D9}" destId="{0FA64939-0F67-4210-915C-BE6DDE52EDF8}" srcOrd="10" destOrd="0" presId="urn:microsoft.com/office/officeart/2005/8/layout/vProcess5"/>
    <dgm:cxn modelId="{DDF09638-0C00-4032-A88B-43781FD6C2AB}" type="presParOf" srcId="{45ACBED8-5985-4709-885A-3399841653D9}" destId="{30462488-3BE4-4C76-B621-E1599507DAE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11E9A4-E3A3-484D-8650-A84A8001C80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7700BC1-53FB-4F00-8D77-4E377672D334}">
      <dgm:prSet/>
      <dgm:spPr/>
      <dgm:t>
        <a:bodyPr/>
        <a:lstStyle/>
        <a:p>
          <a:r>
            <a:rPr lang="en-US" dirty="0"/>
            <a:t>Using the </a:t>
          </a:r>
          <a:r>
            <a:rPr lang="en-US" dirty="0" err="1"/>
            <a:t>ElastPQ</a:t>
          </a:r>
          <a:r>
            <a:rPr lang="en-US" dirty="0"/>
            <a:t> software, imaging was focused on the long axis view of the kidneys with the transducer placed parallel, without any pressure. </a:t>
          </a:r>
        </a:p>
      </dgm:t>
    </dgm:pt>
    <dgm:pt modelId="{9DB1807F-3ADA-414E-8E92-2474D0498F7A}" type="parTrans" cxnId="{5B730C2C-08B4-4633-8C92-F531C99E11D1}">
      <dgm:prSet/>
      <dgm:spPr/>
      <dgm:t>
        <a:bodyPr/>
        <a:lstStyle/>
        <a:p>
          <a:endParaRPr lang="en-US"/>
        </a:p>
      </dgm:t>
    </dgm:pt>
    <dgm:pt modelId="{C89FA38C-8855-4979-BB5A-15F3195658BB}" type="sibTrans" cxnId="{5B730C2C-08B4-4633-8C92-F531C99E11D1}">
      <dgm:prSet/>
      <dgm:spPr/>
      <dgm:t>
        <a:bodyPr/>
        <a:lstStyle/>
        <a:p>
          <a:endParaRPr lang="en-US"/>
        </a:p>
      </dgm:t>
    </dgm:pt>
    <dgm:pt modelId="{72CAD16B-3547-4DDE-AA7E-01DE3CF621E6}">
      <dgm:prSet/>
      <dgm:spPr/>
      <dgm:t>
        <a:bodyPr/>
        <a:lstStyle/>
        <a:p>
          <a:r>
            <a:rPr lang="en-US" dirty="0"/>
            <a:t>The patients were told to hold their breath (to </a:t>
          </a:r>
          <a:r>
            <a:rPr lang="en-US" dirty="0" err="1"/>
            <a:t>stabilised</a:t>
          </a:r>
          <a:r>
            <a:rPr lang="en-US" dirty="0"/>
            <a:t> image).</a:t>
          </a:r>
        </a:p>
      </dgm:t>
    </dgm:pt>
    <dgm:pt modelId="{59286268-47CC-4C0F-928D-CBBCBBE94FE2}" type="parTrans" cxnId="{576475B4-16FC-410B-AFB3-22B087B68AE7}">
      <dgm:prSet/>
      <dgm:spPr/>
      <dgm:t>
        <a:bodyPr/>
        <a:lstStyle/>
        <a:p>
          <a:endParaRPr lang="en-US"/>
        </a:p>
      </dgm:t>
    </dgm:pt>
    <dgm:pt modelId="{82524F22-738A-4878-9C35-908599CED3C2}" type="sibTrans" cxnId="{576475B4-16FC-410B-AFB3-22B087B68AE7}">
      <dgm:prSet/>
      <dgm:spPr/>
      <dgm:t>
        <a:bodyPr/>
        <a:lstStyle/>
        <a:p>
          <a:endParaRPr lang="en-US"/>
        </a:p>
      </dgm:t>
    </dgm:pt>
    <dgm:pt modelId="{458D3534-CBF6-4F02-94DD-A122E8E91591}">
      <dgm:prSet/>
      <dgm:spPr/>
      <dgm:t>
        <a:bodyPr/>
        <a:lstStyle/>
        <a:p>
          <a:r>
            <a:rPr lang="en-US"/>
            <a:t>A region of interest (ROI) with a fixed size of 0.5 × 0.8 × 0.02 cm3 was placed in the renal cortex, excluding the renal medulla and sinus</a:t>
          </a:r>
        </a:p>
      </dgm:t>
    </dgm:pt>
    <dgm:pt modelId="{38B61721-16F2-4F9B-90E1-C88C5A2AD9AB}" type="parTrans" cxnId="{C19B2914-0769-40E6-A4C1-B7CC0316DED0}">
      <dgm:prSet/>
      <dgm:spPr/>
      <dgm:t>
        <a:bodyPr/>
        <a:lstStyle/>
        <a:p>
          <a:endParaRPr lang="en-US"/>
        </a:p>
      </dgm:t>
    </dgm:pt>
    <dgm:pt modelId="{339623D0-AC16-422B-8C25-D326A2211FE2}" type="sibTrans" cxnId="{C19B2914-0769-40E6-A4C1-B7CC0316DED0}">
      <dgm:prSet/>
      <dgm:spPr/>
      <dgm:t>
        <a:bodyPr/>
        <a:lstStyle/>
        <a:p>
          <a:endParaRPr lang="en-US"/>
        </a:p>
      </dgm:t>
    </dgm:pt>
    <dgm:pt modelId="{61FAE713-BA4C-489C-A11B-39EC1090F87B}">
      <dgm:prSet/>
      <dgm:spPr/>
      <dgm:t>
        <a:bodyPr/>
        <a:lstStyle/>
        <a:p>
          <a:r>
            <a:rPr lang="en-US"/>
            <a:t>Effective stiffness values were measured five consecutive times at the midregion of the kidneys on each side, with shear wave travel oriented perpendicular to the radially arranged tubular system. </a:t>
          </a:r>
        </a:p>
      </dgm:t>
    </dgm:pt>
    <dgm:pt modelId="{438D1E37-CF29-48C4-AF08-FD8A59C39C8E}" type="parTrans" cxnId="{90F3241F-FCF1-449F-8DB4-43780C653945}">
      <dgm:prSet/>
      <dgm:spPr/>
      <dgm:t>
        <a:bodyPr/>
        <a:lstStyle/>
        <a:p>
          <a:endParaRPr lang="en-US"/>
        </a:p>
      </dgm:t>
    </dgm:pt>
    <dgm:pt modelId="{91F4793B-B656-41A9-A619-D28F71356AF7}" type="sibTrans" cxnId="{90F3241F-FCF1-449F-8DB4-43780C653945}">
      <dgm:prSet/>
      <dgm:spPr/>
      <dgm:t>
        <a:bodyPr/>
        <a:lstStyle/>
        <a:p>
          <a:endParaRPr lang="en-US"/>
        </a:p>
      </dgm:t>
    </dgm:pt>
    <dgm:pt modelId="{42B39AF1-BCD9-4DA7-AE53-6950F7C02D65}">
      <dgm:prSet/>
      <dgm:spPr/>
      <dgm:t>
        <a:bodyPr/>
        <a:lstStyle/>
        <a:p>
          <a:r>
            <a:rPr lang="en-US"/>
            <a:t>The mean value for each kidney was recorded</a:t>
          </a:r>
        </a:p>
      </dgm:t>
    </dgm:pt>
    <dgm:pt modelId="{DA7DBE73-E3B1-4715-9EE8-B021D21AF2F0}" type="parTrans" cxnId="{1FED3958-427E-43C9-BB65-CD2D4A3D1186}">
      <dgm:prSet/>
      <dgm:spPr/>
      <dgm:t>
        <a:bodyPr/>
        <a:lstStyle/>
        <a:p>
          <a:endParaRPr lang="en-US"/>
        </a:p>
      </dgm:t>
    </dgm:pt>
    <dgm:pt modelId="{342F1A7B-0792-42BE-96D0-A2D0F2E0A8F1}" type="sibTrans" cxnId="{1FED3958-427E-43C9-BB65-CD2D4A3D1186}">
      <dgm:prSet/>
      <dgm:spPr/>
      <dgm:t>
        <a:bodyPr/>
        <a:lstStyle/>
        <a:p>
          <a:endParaRPr lang="en-US"/>
        </a:p>
      </dgm:t>
    </dgm:pt>
    <dgm:pt modelId="{1DBA212F-7CB0-4538-89B1-21A7949A076B}" type="pres">
      <dgm:prSet presAssocID="{9A11E9A4-E3A3-484D-8650-A84A8001C801}" presName="linear" presStyleCnt="0">
        <dgm:presLayoutVars>
          <dgm:animLvl val="lvl"/>
          <dgm:resizeHandles val="exact"/>
        </dgm:presLayoutVars>
      </dgm:prSet>
      <dgm:spPr/>
    </dgm:pt>
    <dgm:pt modelId="{859C882E-D556-40CD-B942-19CCD8DF5F14}" type="pres">
      <dgm:prSet presAssocID="{F7700BC1-53FB-4F00-8D77-4E377672D334}" presName="parentText" presStyleLbl="node1" presStyleIdx="0" presStyleCnt="5">
        <dgm:presLayoutVars>
          <dgm:chMax val="0"/>
          <dgm:bulletEnabled val="1"/>
        </dgm:presLayoutVars>
      </dgm:prSet>
      <dgm:spPr/>
    </dgm:pt>
    <dgm:pt modelId="{7D30730A-747E-4399-A4E2-C8676E122631}" type="pres">
      <dgm:prSet presAssocID="{C89FA38C-8855-4979-BB5A-15F3195658BB}" presName="spacer" presStyleCnt="0"/>
      <dgm:spPr/>
    </dgm:pt>
    <dgm:pt modelId="{9BBE38A3-71D1-440A-B5FD-69C9B98523C5}" type="pres">
      <dgm:prSet presAssocID="{72CAD16B-3547-4DDE-AA7E-01DE3CF621E6}" presName="parentText" presStyleLbl="node1" presStyleIdx="1" presStyleCnt="5">
        <dgm:presLayoutVars>
          <dgm:chMax val="0"/>
          <dgm:bulletEnabled val="1"/>
        </dgm:presLayoutVars>
      </dgm:prSet>
      <dgm:spPr/>
    </dgm:pt>
    <dgm:pt modelId="{FD37FEB6-CD19-43FA-AAE2-33777B1DA3BD}" type="pres">
      <dgm:prSet presAssocID="{82524F22-738A-4878-9C35-908599CED3C2}" presName="spacer" presStyleCnt="0"/>
      <dgm:spPr/>
    </dgm:pt>
    <dgm:pt modelId="{3355E1F9-D7D4-47DF-B4D7-08D8C6087111}" type="pres">
      <dgm:prSet presAssocID="{458D3534-CBF6-4F02-94DD-A122E8E91591}" presName="parentText" presStyleLbl="node1" presStyleIdx="2" presStyleCnt="5">
        <dgm:presLayoutVars>
          <dgm:chMax val="0"/>
          <dgm:bulletEnabled val="1"/>
        </dgm:presLayoutVars>
      </dgm:prSet>
      <dgm:spPr/>
    </dgm:pt>
    <dgm:pt modelId="{A11DB181-E6E5-4791-BEB6-79180A958DA3}" type="pres">
      <dgm:prSet presAssocID="{339623D0-AC16-422B-8C25-D326A2211FE2}" presName="spacer" presStyleCnt="0"/>
      <dgm:spPr/>
    </dgm:pt>
    <dgm:pt modelId="{430C3514-D143-4328-9759-1E27AD37B929}" type="pres">
      <dgm:prSet presAssocID="{61FAE713-BA4C-489C-A11B-39EC1090F87B}" presName="parentText" presStyleLbl="node1" presStyleIdx="3" presStyleCnt="5">
        <dgm:presLayoutVars>
          <dgm:chMax val="0"/>
          <dgm:bulletEnabled val="1"/>
        </dgm:presLayoutVars>
      </dgm:prSet>
      <dgm:spPr/>
    </dgm:pt>
    <dgm:pt modelId="{36E01013-F27C-4642-BA2B-6F188AEE75FA}" type="pres">
      <dgm:prSet presAssocID="{91F4793B-B656-41A9-A619-D28F71356AF7}" presName="spacer" presStyleCnt="0"/>
      <dgm:spPr/>
    </dgm:pt>
    <dgm:pt modelId="{67BC3B65-FE47-425E-AFAE-7B30CD6E8E60}" type="pres">
      <dgm:prSet presAssocID="{42B39AF1-BCD9-4DA7-AE53-6950F7C02D65}" presName="parentText" presStyleLbl="node1" presStyleIdx="4" presStyleCnt="5">
        <dgm:presLayoutVars>
          <dgm:chMax val="0"/>
          <dgm:bulletEnabled val="1"/>
        </dgm:presLayoutVars>
      </dgm:prSet>
      <dgm:spPr/>
    </dgm:pt>
  </dgm:ptLst>
  <dgm:cxnLst>
    <dgm:cxn modelId="{C19B2914-0769-40E6-A4C1-B7CC0316DED0}" srcId="{9A11E9A4-E3A3-484D-8650-A84A8001C801}" destId="{458D3534-CBF6-4F02-94DD-A122E8E91591}" srcOrd="2" destOrd="0" parTransId="{38B61721-16F2-4F9B-90E1-C88C5A2AD9AB}" sibTransId="{339623D0-AC16-422B-8C25-D326A2211FE2}"/>
    <dgm:cxn modelId="{90F3241F-FCF1-449F-8DB4-43780C653945}" srcId="{9A11E9A4-E3A3-484D-8650-A84A8001C801}" destId="{61FAE713-BA4C-489C-A11B-39EC1090F87B}" srcOrd="3" destOrd="0" parTransId="{438D1E37-CF29-48C4-AF08-FD8A59C39C8E}" sibTransId="{91F4793B-B656-41A9-A619-D28F71356AF7}"/>
    <dgm:cxn modelId="{5B730C2C-08B4-4633-8C92-F531C99E11D1}" srcId="{9A11E9A4-E3A3-484D-8650-A84A8001C801}" destId="{F7700BC1-53FB-4F00-8D77-4E377672D334}" srcOrd="0" destOrd="0" parTransId="{9DB1807F-3ADA-414E-8E92-2474D0498F7A}" sibTransId="{C89FA38C-8855-4979-BB5A-15F3195658BB}"/>
    <dgm:cxn modelId="{6DB7E64B-47B9-4D31-8ADB-2C403D4E4A56}" type="presOf" srcId="{458D3534-CBF6-4F02-94DD-A122E8E91591}" destId="{3355E1F9-D7D4-47DF-B4D7-08D8C6087111}" srcOrd="0" destOrd="0" presId="urn:microsoft.com/office/officeart/2005/8/layout/vList2"/>
    <dgm:cxn modelId="{DF7B2C52-6D38-49B5-AAEF-108A74C69205}" type="presOf" srcId="{42B39AF1-BCD9-4DA7-AE53-6950F7C02D65}" destId="{67BC3B65-FE47-425E-AFAE-7B30CD6E8E60}" srcOrd="0" destOrd="0" presId="urn:microsoft.com/office/officeart/2005/8/layout/vList2"/>
    <dgm:cxn modelId="{1FED3958-427E-43C9-BB65-CD2D4A3D1186}" srcId="{9A11E9A4-E3A3-484D-8650-A84A8001C801}" destId="{42B39AF1-BCD9-4DA7-AE53-6950F7C02D65}" srcOrd="4" destOrd="0" parTransId="{DA7DBE73-E3B1-4715-9EE8-B021D21AF2F0}" sibTransId="{342F1A7B-0792-42BE-96D0-A2D0F2E0A8F1}"/>
    <dgm:cxn modelId="{1491335A-AA82-437E-A105-E674BB5AE143}" type="presOf" srcId="{72CAD16B-3547-4DDE-AA7E-01DE3CF621E6}" destId="{9BBE38A3-71D1-440A-B5FD-69C9B98523C5}" srcOrd="0" destOrd="0" presId="urn:microsoft.com/office/officeart/2005/8/layout/vList2"/>
    <dgm:cxn modelId="{66370C83-FBAD-4FD9-BE9B-97DACE0B67D3}" type="presOf" srcId="{9A11E9A4-E3A3-484D-8650-A84A8001C801}" destId="{1DBA212F-7CB0-4538-89B1-21A7949A076B}" srcOrd="0" destOrd="0" presId="urn:microsoft.com/office/officeart/2005/8/layout/vList2"/>
    <dgm:cxn modelId="{CF88B08A-C607-496F-B9E2-30DC7B0CC24C}" type="presOf" srcId="{F7700BC1-53FB-4F00-8D77-4E377672D334}" destId="{859C882E-D556-40CD-B942-19CCD8DF5F14}" srcOrd="0" destOrd="0" presId="urn:microsoft.com/office/officeart/2005/8/layout/vList2"/>
    <dgm:cxn modelId="{C39D5591-BCB9-49EC-9A18-4E14CC6E4F56}" type="presOf" srcId="{61FAE713-BA4C-489C-A11B-39EC1090F87B}" destId="{430C3514-D143-4328-9759-1E27AD37B929}" srcOrd="0" destOrd="0" presId="urn:microsoft.com/office/officeart/2005/8/layout/vList2"/>
    <dgm:cxn modelId="{576475B4-16FC-410B-AFB3-22B087B68AE7}" srcId="{9A11E9A4-E3A3-484D-8650-A84A8001C801}" destId="{72CAD16B-3547-4DDE-AA7E-01DE3CF621E6}" srcOrd="1" destOrd="0" parTransId="{59286268-47CC-4C0F-928D-CBBCBBE94FE2}" sibTransId="{82524F22-738A-4878-9C35-908599CED3C2}"/>
    <dgm:cxn modelId="{CAB6B420-E1A2-49F2-9AF0-8F1D63FB06AD}" type="presParOf" srcId="{1DBA212F-7CB0-4538-89B1-21A7949A076B}" destId="{859C882E-D556-40CD-B942-19CCD8DF5F14}" srcOrd="0" destOrd="0" presId="urn:microsoft.com/office/officeart/2005/8/layout/vList2"/>
    <dgm:cxn modelId="{E242B043-4788-4218-B60C-21C905A1F195}" type="presParOf" srcId="{1DBA212F-7CB0-4538-89B1-21A7949A076B}" destId="{7D30730A-747E-4399-A4E2-C8676E122631}" srcOrd="1" destOrd="0" presId="urn:microsoft.com/office/officeart/2005/8/layout/vList2"/>
    <dgm:cxn modelId="{1FDFFB5D-061F-4F79-80FC-0BCF7DE916D7}" type="presParOf" srcId="{1DBA212F-7CB0-4538-89B1-21A7949A076B}" destId="{9BBE38A3-71D1-440A-B5FD-69C9B98523C5}" srcOrd="2" destOrd="0" presId="urn:microsoft.com/office/officeart/2005/8/layout/vList2"/>
    <dgm:cxn modelId="{1AB88AAA-5089-4EBD-B83E-DA3F8684D8F8}" type="presParOf" srcId="{1DBA212F-7CB0-4538-89B1-21A7949A076B}" destId="{FD37FEB6-CD19-43FA-AAE2-33777B1DA3BD}" srcOrd="3" destOrd="0" presId="urn:microsoft.com/office/officeart/2005/8/layout/vList2"/>
    <dgm:cxn modelId="{1428D7C9-B576-43A1-8663-651997F90481}" type="presParOf" srcId="{1DBA212F-7CB0-4538-89B1-21A7949A076B}" destId="{3355E1F9-D7D4-47DF-B4D7-08D8C6087111}" srcOrd="4" destOrd="0" presId="urn:microsoft.com/office/officeart/2005/8/layout/vList2"/>
    <dgm:cxn modelId="{851140F4-E6F6-41A1-AC4C-FFF24CFAA4B2}" type="presParOf" srcId="{1DBA212F-7CB0-4538-89B1-21A7949A076B}" destId="{A11DB181-E6E5-4791-BEB6-79180A958DA3}" srcOrd="5" destOrd="0" presId="urn:microsoft.com/office/officeart/2005/8/layout/vList2"/>
    <dgm:cxn modelId="{93F3B19C-8D99-4FA4-BDA1-E0F6C42FCF58}" type="presParOf" srcId="{1DBA212F-7CB0-4538-89B1-21A7949A076B}" destId="{430C3514-D143-4328-9759-1E27AD37B929}" srcOrd="6" destOrd="0" presId="urn:microsoft.com/office/officeart/2005/8/layout/vList2"/>
    <dgm:cxn modelId="{BFEDF161-D52D-4F15-850A-79C31087DE66}" type="presParOf" srcId="{1DBA212F-7CB0-4538-89B1-21A7949A076B}" destId="{36E01013-F27C-4642-BA2B-6F188AEE75FA}" srcOrd="7" destOrd="0" presId="urn:microsoft.com/office/officeart/2005/8/layout/vList2"/>
    <dgm:cxn modelId="{F5F18009-CC29-4E75-AECE-263B3EB38794}" type="presParOf" srcId="{1DBA212F-7CB0-4538-89B1-21A7949A076B}" destId="{67BC3B65-FE47-425E-AFAE-7B30CD6E8E6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921AF-923C-4536-9372-64B571A2D640}">
      <dsp:nvSpPr>
        <dsp:cNvPr id="0" name=""/>
        <dsp:cNvSpPr/>
      </dsp:nvSpPr>
      <dsp:spPr>
        <a:xfrm>
          <a:off x="0" y="135993"/>
          <a:ext cx="4780358" cy="1240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IRREVERSIBLE, PROGRESSIVE LOSS OF KIDNEY FUNCTION </a:t>
          </a:r>
        </a:p>
      </dsp:txBody>
      <dsp:txXfrm>
        <a:off x="60542" y="196535"/>
        <a:ext cx="4659274" cy="1119116"/>
      </dsp:txXfrm>
    </dsp:sp>
    <dsp:sp modelId="{D7992FB0-EA95-4427-A2A3-CE7B5EE8B9BF}">
      <dsp:nvSpPr>
        <dsp:cNvPr id="0" name=""/>
        <dsp:cNvSpPr/>
      </dsp:nvSpPr>
      <dsp:spPr>
        <a:xfrm>
          <a:off x="0" y="1435634"/>
          <a:ext cx="4780358" cy="1240200"/>
        </a:xfrm>
        <a:prstGeom prst="roundRect">
          <a:avLst/>
        </a:prstGeom>
        <a:solidFill>
          <a:schemeClr val="accent2">
            <a:hueOff val="2564293"/>
            <a:satOff val="2735"/>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RESULTS IN WIDESPREAD TISSUE SCARRING, LEADS TO DESTRUCTION OF KIDNEY PARENCHYMA AND ESRF.</a:t>
          </a:r>
        </a:p>
      </dsp:txBody>
      <dsp:txXfrm>
        <a:off x="60542" y="1496176"/>
        <a:ext cx="4659274" cy="1119116"/>
      </dsp:txXfrm>
    </dsp:sp>
    <dsp:sp modelId="{D0268E60-3728-438D-B194-B3868D7C3429}">
      <dsp:nvSpPr>
        <dsp:cNvPr id="0" name=""/>
        <dsp:cNvSpPr/>
      </dsp:nvSpPr>
      <dsp:spPr>
        <a:xfrm>
          <a:off x="0" y="2828474"/>
          <a:ext cx="4780358" cy="1240200"/>
        </a:xfrm>
        <a:prstGeom prst="roundRect">
          <a:avLst/>
        </a:prstGeom>
        <a:solidFill>
          <a:schemeClr val="accent2">
            <a:hueOff val="5128586"/>
            <a:satOff val="5470"/>
            <a:lumOff val="1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CAUSED BY:</a:t>
          </a:r>
        </a:p>
      </dsp:txBody>
      <dsp:txXfrm>
        <a:off x="60542" y="2889016"/>
        <a:ext cx="4659274" cy="1119116"/>
      </dsp:txXfrm>
    </dsp:sp>
    <dsp:sp modelId="{B01D0B86-8C02-4C02-B233-D72D6788348F}">
      <dsp:nvSpPr>
        <dsp:cNvPr id="0" name=""/>
        <dsp:cNvSpPr/>
      </dsp:nvSpPr>
      <dsp:spPr>
        <a:xfrm>
          <a:off x="0" y="4068675"/>
          <a:ext cx="4780358"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776" tIns="13970" rIns="78232" bIns="13970" numCol="1" spcCol="1270" anchor="t" anchorCtr="0">
          <a:noAutofit/>
        </a:bodyPr>
        <a:lstStyle/>
        <a:p>
          <a:pPr marL="57150" lvl="1" indent="-57150" algn="l" defTabSz="466725">
            <a:lnSpc>
              <a:spcPct val="90000"/>
            </a:lnSpc>
            <a:spcBef>
              <a:spcPct val="0"/>
            </a:spcBef>
            <a:spcAft>
              <a:spcPct val="20000"/>
            </a:spcAft>
            <a:buChar char="•"/>
          </a:pPr>
          <a:r>
            <a:rPr lang="en-US" sz="1050" kern="1200"/>
            <a:t>HYPERTENSION</a:t>
          </a:r>
        </a:p>
        <a:p>
          <a:pPr marL="57150" lvl="1" indent="-57150" algn="l" defTabSz="466725">
            <a:lnSpc>
              <a:spcPct val="90000"/>
            </a:lnSpc>
            <a:spcBef>
              <a:spcPct val="0"/>
            </a:spcBef>
            <a:spcAft>
              <a:spcPct val="20000"/>
            </a:spcAft>
            <a:buChar char="•"/>
          </a:pPr>
          <a:r>
            <a:rPr lang="en-US" sz="1050" kern="1200"/>
            <a:t>DIABETES MELLITUS</a:t>
          </a:r>
        </a:p>
        <a:p>
          <a:pPr marL="57150" lvl="1" indent="-57150" algn="l" defTabSz="466725">
            <a:lnSpc>
              <a:spcPct val="90000"/>
            </a:lnSpc>
            <a:spcBef>
              <a:spcPct val="0"/>
            </a:spcBef>
            <a:spcAft>
              <a:spcPct val="20000"/>
            </a:spcAft>
            <a:buChar char="•"/>
          </a:pPr>
          <a:r>
            <a:rPr lang="en-US" sz="1050" kern="1200"/>
            <a:t>PRIMARY RENAL DISORDER</a:t>
          </a:r>
          <a:br>
            <a:rPr lang="en-US" sz="1050" kern="1200"/>
          </a:br>
          <a:endParaRPr lang="en-US" sz="1050" kern="1200"/>
        </a:p>
      </dsp:txBody>
      <dsp:txXfrm>
        <a:off x="0" y="4068675"/>
        <a:ext cx="4780358" cy="877680"/>
      </dsp:txXfrm>
    </dsp:sp>
    <dsp:sp modelId="{7219FFA3-B581-4E73-BECE-BADFF7413211}">
      <dsp:nvSpPr>
        <dsp:cNvPr id="0" name=""/>
        <dsp:cNvSpPr/>
      </dsp:nvSpPr>
      <dsp:spPr>
        <a:xfrm>
          <a:off x="0" y="4946355"/>
          <a:ext cx="4780358" cy="1240200"/>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PREVALENCE CKD REQUIRING RENAL REPLACEMENT THERAPY (RRT)</a:t>
          </a:r>
          <a:br>
            <a:rPr lang="en-US" sz="1400" kern="1200"/>
          </a:br>
          <a:r>
            <a:rPr lang="en-US" sz="1400" kern="1200"/>
            <a:t>USA: 340000 (2005) </a:t>
          </a:r>
          <a:r>
            <a:rPr lang="en-US" sz="1400" kern="1200">
              <a:sym typeface="Wingdings" panose="05000000000000000000" pitchFamily="2" charset="2"/>
            </a:rPr>
            <a:t></a:t>
          </a:r>
          <a:r>
            <a:rPr lang="en-US" sz="1400" kern="1200"/>
            <a:t> 651000 (2010)</a:t>
          </a:r>
          <a:br>
            <a:rPr lang="en-US" sz="1400" kern="1200"/>
          </a:br>
          <a:r>
            <a:rPr lang="en-US" sz="1400" kern="1200"/>
            <a:t>MALAYSIA: (2005) </a:t>
          </a:r>
          <a:r>
            <a:rPr lang="en-US" sz="1400" kern="1200">
              <a:sym typeface="Wingdings" panose="05000000000000000000" pitchFamily="2" charset="2"/>
            </a:rPr>
            <a:t></a:t>
          </a:r>
          <a:r>
            <a:rPr lang="en-US" sz="1400" kern="1200"/>
            <a:t> (2014) 34767 *2.5 FOLD INCREASED*</a:t>
          </a:r>
          <a:br>
            <a:rPr lang="en-US" sz="1400" kern="1200"/>
          </a:br>
          <a:endParaRPr lang="en-US" sz="1400" kern="1200"/>
        </a:p>
      </dsp:txBody>
      <dsp:txXfrm>
        <a:off x="60542" y="5006897"/>
        <a:ext cx="4659274" cy="11191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ECF9D-CBC9-4F31-B691-F0197C1E4121}">
      <dsp:nvSpPr>
        <dsp:cNvPr id="0" name=""/>
        <dsp:cNvSpPr/>
      </dsp:nvSpPr>
      <dsp:spPr>
        <a:xfrm>
          <a:off x="0" y="249262"/>
          <a:ext cx="8063167" cy="1842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791" tIns="312420" rIns="625791" bIns="106680" numCol="1" spcCol="1270" anchor="t" anchorCtr="0">
          <a:noAutofit/>
        </a:bodyPr>
        <a:lstStyle/>
        <a:p>
          <a:pPr marL="114300" lvl="1" indent="-114300" algn="l" defTabSz="666750">
            <a:lnSpc>
              <a:spcPct val="90000"/>
            </a:lnSpc>
            <a:spcBef>
              <a:spcPct val="0"/>
            </a:spcBef>
            <a:spcAft>
              <a:spcPct val="15000"/>
            </a:spcAft>
            <a:buChar char="•"/>
          </a:pPr>
          <a:r>
            <a:rPr lang="en-US" sz="1500" b="0" i="0" kern="1200" baseline="0"/>
            <a:t>31 subjects from the control group participated</a:t>
          </a:r>
          <a:endParaRPr lang="en-US" sz="1500" kern="1200"/>
        </a:p>
        <a:p>
          <a:pPr marL="114300" lvl="1" indent="-114300" algn="l" defTabSz="666750">
            <a:lnSpc>
              <a:spcPct val="90000"/>
            </a:lnSpc>
            <a:spcBef>
              <a:spcPct val="0"/>
            </a:spcBef>
            <a:spcAft>
              <a:spcPct val="15000"/>
            </a:spcAft>
            <a:buChar char="•"/>
          </a:pPr>
          <a:r>
            <a:rPr lang="en-US" sz="1500" b="0" i="0" kern="1200" baseline="0"/>
            <a:t>SWE imaging was performed by the first sonographer (LSS, 10 years experience) and then repeated by a second sonographer (SM, 5 years experience) on the same day.</a:t>
          </a:r>
          <a:endParaRPr lang="en-US" sz="1500" kern="1200"/>
        </a:p>
        <a:p>
          <a:pPr marL="114300" lvl="1" indent="-114300" algn="l" defTabSz="666750">
            <a:lnSpc>
              <a:spcPct val="90000"/>
            </a:lnSpc>
            <a:spcBef>
              <a:spcPct val="0"/>
            </a:spcBef>
            <a:spcAft>
              <a:spcPct val="15000"/>
            </a:spcAft>
            <a:buChar char="•"/>
          </a:pPr>
          <a:r>
            <a:rPr lang="en-US" sz="1500" b="0" i="0" kern="1200" baseline="0" dirty="0"/>
            <a:t>Both sonographers were blinded to each other’s SWE imaging results. </a:t>
          </a:r>
          <a:endParaRPr lang="en-US" sz="1500" kern="1200" dirty="0"/>
        </a:p>
        <a:p>
          <a:pPr marL="114300" lvl="1" indent="-114300" algn="l" defTabSz="666750">
            <a:lnSpc>
              <a:spcPct val="90000"/>
            </a:lnSpc>
            <a:spcBef>
              <a:spcPct val="0"/>
            </a:spcBef>
            <a:spcAft>
              <a:spcPct val="15000"/>
            </a:spcAft>
            <a:buChar char="•"/>
          </a:pPr>
          <a:r>
            <a:rPr lang="en-US" sz="1500" b="0" i="0" kern="1200" baseline="0"/>
            <a:t>Each subject was scanned repeatedly by both sonographers with a 2 day interval to avoid recall bias.</a:t>
          </a:r>
          <a:endParaRPr lang="en-US" sz="1500" kern="1200"/>
        </a:p>
      </dsp:txBody>
      <dsp:txXfrm>
        <a:off x="0" y="249262"/>
        <a:ext cx="8063167" cy="1842750"/>
      </dsp:txXfrm>
    </dsp:sp>
    <dsp:sp modelId="{7E9166D5-0AF1-4877-A957-F82D28DE2313}">
      <dsp:nvSpPr>
        <dsp:cNvPr id="0" name=""/>
        <dsp:cNvSpPr/>
      </dsp:nvSpPr>
      <dsp:spPr>
        <a:xfrm>
          <a:off x="403158" y="27862"/>
          <a:ext cx="5644216"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38" tIns="0" rIns="213338" bIns="0" numCol="1" spcCol="1270" anchor="ctr" anchorCtr="0">
          <a:noAutofit/>
        </a:bodyPr>
        <a:lstStyle/>
        <a:p>
          <a:pPr marL="0" lvl="0" indent="0" algn="l" defTabSz="666750">
            <a:lnSpc>
              <a:spcPct val="90000"/>
            </a:lnSpc>
            <a:spcBef>
              <a:spcPct val="0"/>
            </a:spcBef>
            <a:spcAft>
              <a:spcPct val="35000"/>
            </a:spcAft>
            <a:buNone/>
          </a:pPr>
          <a:r>
            <a:rPr lang="en-US" sz="1500" b="1" i="0" kern="1200" baseline="0"/>
            <a:t>Intra- and interobserver reliability</a:t>
          </a:r>
          <a:endParaRPr lang="en-US" sz="1500" kern="1200"/>
        </a:p>
      </dsp:txBody>
      <dsp:txXfrm>
        <a:off x="424774" y="49478"/>
        <a:ext cx="5600984" cy="399568"/>
      </dsp:txXfrm>
    </dsp:sp>
    <dsp:sp modelId="{64C7D036-F1F5-49B0-88B6-CE0C98720D27}">
      <dsp:nvSpPr>
        <dsp:cNvPr id="0" name=""/>
        <dsp:cNvSpPr/>
      </dsp:nvSpPr>
      <dsp:spPr>
        <a:xfrm>
          <a:off x="0" y="2394412"/>
          <a:ext cx="8063167" cy="1890000"/>
        </a:xfrm>
        <a:prstGeom prst="rect">
          <a:avLst/>
        </a:prstGeom>
        <a:solidFill>
          <a:schemeClr val="lt1">
            <a:alpha val="90000"/>
            <a:hueOff val="0"/>
            <a:satOff val="0"/>
            <a:lumOff val="0"/>
            <a:alphaOff val="0"/>
          </a:schemeClr>
        </a:solidFill>
        <a:ln w="12700" cap="flat" cmpd="sng" algn="ctr">
          <a:solidFill>
            <a:schemeClr val="accent2">
              <a:hueOff val="3846440"/>
              <a:satOff val="4103"/>
              <a:lumOff val="1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791" tIns="312420" rIns="625791" bIns="106680" numCol="1" spcCol="1270" anchor="t" anchorCtr="0">
          <a:noAutofit/>
        </a:bodyPr>
        <a:lstStyle/>
        <a:p>
          <a:pPr marL="114300" lvl="1" indent="-114300" algn="l" defTabSz="666750">
            <a:lnSpc>
              <a:spcPct val="90000"/>
            </a:lnSpc>
            <a:spcBef>
              <a:spcPct val="0"/>
            </a:spcBef>
            <a:spcAft>
              <a:spcPct val="15000"/>
            </a:spcAft>
            <a:buChar char="•"/>
          </a:pPr>
          <a:r>
            <a:rPr lang="en-US" sz="1500" b="0" i="0" kern="1200" baseline="0"/>
            <a:t>31 subjects from the control group participated</a:t>
          </a:r>
          <a:endParaRPr lang="en-US" sz="1500" kern="1200"/>
        </a:p>
        <a:p>
          <a:pPr marL="114300" lvl="1" indent="-114300" algn="l" defTabSz="666750">
            <a:lnSpc>
              <a:spcPct val="90000"/>
            </a:lnSpc>
            <a:spcBef>
              <a:spcPct val="0"/>
            </a:spcBef>
            <a:spcAft>
              <a:spcPct val="15000"/>
            </a:spcAft>
            <a:buChar char="•"/>
          </a:pPr>
          <a:r>
            <a:rPr lang="en-US" sz="1500" b="0" i="0" kern="1200" baseline="0"/>
            <a:t>SWE imaging was performed on the subjects with a full bladder. </a:t>
          </a:r>
          <a:endParaRPr lang="en-US" sz="1500" kern="1200"/>
        </a:p>
        <a:p>
          <a:pPr marL="114300" lvl="1" indent="-114300" algn="l" defTabSz="666750">
            <a:lnSpc>
              <a:spcPct val="90000"/>
            </a:lnSpc>
            <a:spcBef>
              <a:spcPct val="0"/>
            </a:spcBef>
            <a:spcAft>
              <a:spcPct val="15000"/>
            </a:spcAft>
            <a:buChar char="•"/>
          </a:pPr>
          <a:r>
            <a:rPr lang="en-US" sz="1500" b="0" i="0" kern="1200" baseline="0"/>
            <a:t>Each subject was examined again on the same day after bladder emptying. </a:t>
          </a:r>
          <a:endParaRPr lang="en-US" sz="1500" kern="1200"/>
        </a:p>
        <a:p>
          <a:pPr marL="114300" lvl="1" indent="-114300" algn="l" defTabSz="666750">
            <a:lnSpc>
              <a:spcPct val="90000"/>
            </a:lnSpc>
            <a:spcBef>
              <a:spcPct val="0"/>
            </a:spcBef>
            <a:spcAft>
              <a:spcPct val="15000"/>
            </a:spcAft>
            <a:buChar char="•"/>
          </a:pPr>
          <a:r>
            <a:rPr lang="en-US" sz="1500" b="0" i="0" kern="1200" baseline="0" dirty="0"/>
            <a:t>Stiffness values were measured five times at the </a:t>
          </a:r>
          <a:r>
            <a:rPr lang="en-US" sz="1500" b="0" i="0" kern="1200" baseline="0" dirty="0" err="1"/>
            <a:t>midregion</a:t>
          </a:r>
          <a:r>
            <a:rPr lang="en-US" sz="1500" b="0" i="0" kern="1200" baseline="0" dirty="0"/>
            <a:t> of the kidneys during pre- and post-void studies. </a:t>
          </a:r>
          <a:endParaRPr lang="en-US" sz="1500" kern="1200" dirty="0"/>
        </a:p>
        <a:p>
          <a:pPr marL="114300" lvl="1" indent="-114300" algn="l" defTabSz="666750">
            <a:lnSpc>
              <a:spcPct val="90000"/>
            </a:lnSpc>
            <a:spcBef>
              <a:spcPct val="0"/>
            </a:spcBef>
            <a:spcAft>
              <a:spcPct val="15000"/>
            </a:spcAft>
            <a:buChar char="•"/>
          </a:pPr>
          <a:r>
            <a:rPr lang="en-US" sz="1500" b="0" i="0" kern="1200" baseline="0" dirty="0"/>
            <a:t>SWE imaging were performed by LSS</a:t>
          </a:r>
          <a:endParaRPr lang="en-US" sz="1500" kern="1200" dirty="0"/>
        </a:p>
      </dsp:txBody>
      <dsp:txXfrm>
        <a:off x="0" y="2394412"/>
        <a:ext cx="8063167" cy="1890000"/>
      </dsp:txXfrm>
    </dsp:sp>
    <dsp:sp modelId="{557294DD-3E58-4580-801D-0153BFA6590C}">
      <dsp:nvSpPr>
        <dsp:cNvPr id="0" name=""/>
        <dsp:cNvSpPr/>
      </dsp:nvSpPr>
      <dsp:spPr>
        <a:xfrm>
          <a:off x="403158" y="2173012"/>
          <a:ext cx="5644216" cy="442800"/>
        </a:xfrm>
        <a:prstGeom prst="roundRect">
          <a:avLst/>
        </a:prstGeom>
        <a:solidFill>
          <a:schemeClr val="accent2">
            <a:hueOff val="3846440"/>
            <a:satOff val="4103"/>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38" tIns="0" rIns="213338" bIns="0" numCol="1" spcCol="1270" anchor="ctr" anchorCtr="0">
          <a:noAutofit/>
        </a:bodyPr>
        <a:lstStyle/>
        <a:p>
          <a:pPr marL="0" lvl="0" indent="0" algn="l" defTabSz="666750">
            <a:lnSpc>
              <a:spcPct val="90000"/>
            </a:lnSpc>
            <a:spcBef>
              <a:spcPct val="0"/>
            </a:spcBef>
            <a:spcAft>
              <a:spcPct val="35000"/>
            </a:spcAft>
            <a:buNone/>
          </a:pPr>
          <a:r>
            <a:rPr lang="en-US" sz="1500" b="1" i="0" kern="1200" baseline="0"/>
            <a:t>Pre- and post-void studies</a:t>
          </a:r>
          <a:endParaRPr lang="en-US" sz="1500" kern="1200"/>
        </a:p>
      </dsp:txBody>
      <dsp:txXfrm>
        <a:off x="424774" y="2194628"/>
        <a:ext cx="5600984" cy="399568"/>
      </dsp:txXfrm>
    </dsp:sp>
    <dsp:sp modelId="{4A1CAE39-8B59-481F-A15B-FD2E1EAE6CBE}">
      <dsp:nvSpPr>
        <dsp:cNvPr id="0" name=""/>
        <dsp:cNvSpPr/>
      </dsp:nvSpPr>
      <dsp:spPr>
        <a:xfrm>
          <a:off x="0" y="4586813"/>
          <a:ext cx="8063167" cy="1606500"/>
        </a:xfrm>
        <a:prstGeom prst="rect">
          <a:avLst/>
        </a:prstGeom>
        <a:solidFill>
          <a:schemeClr val="lt1">
            <a:alpha val="90000"/>
            <a:hueOff val="0"/>
            <a:satOff val="0"/>
            <a:lumOff val="0"/>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5791" tIns="312420" rIns="625791" bIns="106680" numCol="1" spcCol="1270" anchor="t" anchorCtr="0">
          <a:noAutofit/>
        </a:bodyPr>
        <a:lstStyle/>
        <a:p>
          <a:pPr marL="114300" lvl="1" indent="-114300" algn="l" defTabSz="666750">
            <a:lnSpc>
              <a:spcPct val="90000"/>
            </a:lnSpc>
            <a:spcBef>
              <a:spcPct val="0"/>
            </a:spcBef>
            <a:spcAft>
              <a:spcPct val="15000"/>
            </a:spcAft>
            <a:buChar char="•"/>
          </a:pPr>
          <a:r>
            <a:rPr lang="en-US" sz="1500" b="0" i="0" kern="1200" baseline="0"/>
            <a:t>31 patients from the diseased group participated. </a:t>
          </a:r>
          <a:endParaRPr lang="en-US" sz="1500" kern="1200"/>
        </a:p>
        <a:p>
          <a:pPr marL="114300" lvl="1" indent="-114300" algn="l" defTabSz="666750">
            <a:lnSpc>
              <a:spcPct val="90000"/>
            </a:lnSpc>
            <a:spcBef>
              <a:spcPct val="0"/>
            </a:spcBef>
            <a:spcAft>
              <a:spcPct val="15000"/>
            </a:spcAft>
            <a:buChar char="•"/>
          </a:pPr>
          <a:r>
            <a:rPr lang="en-US" sz="1500" b="0" i="0" kern="1200" baseline="0"/>
            <a:t>Once the stiffness values were acquired in the midregion of the kidneys, </a:t>
          </a:r>
          <a:endParaRPr lang="en-US" sz="1500" kern="1200"/>
        </a:p>
        <a:p>
          <a:pPr marL="114300" lvl="1" indent="-114300" algn="l" defTabSz="666750">
            <a:lnSpc>
              <a:spcPct val="90000"/>
            </a:lnSpc>
            <a:spcBef>
              <a:spcPct val="0"/>
            </a:spcBef>
            <a:spcAft>
              <a:spcPct val="15000"/>
            </a:spcAft>
            <a:buChar char="•"/>
          </a:pPr>
          <a:r>
            <a:rPr lang="en-US" sz="1500" b="0" i="0" kern="1200" baseline="0"/>
            <a:t>a repeat SWE imaging was performed at the upper pole of the kidneys, orienting the shear wave travel path parallel to the radially arranged tubular system. </a:t>
          </a:r>
          <a:endParaRPr lang="en-US" sz="1500" kern="1200"/>
        </a:p>
        <a:p>
          <a:pPr marL="114300" lvl="1" indent="-114300" algn="l" defTabSz="666750">
            <a:lnSpc>
              <a:spcPct val="90000"/>
            </a:lnSpc>
            <a:spcBef>
              <a:spcPct val="0"/>
            </a:spcBef>
            <a:spcAft>
              <a:spcPct val="15000"/>
            </a:spcAft>
            <a:buChar char="•"/>
          </a:pPr>
          <a:r>
            <a:rPr lang="en-US" sz="1500" b="0" i="0" kern="1200" baseline="0" dirty="0"/>
            <a:t>SWE imaging were performed by LSS</a:t>
          </a:r>
          <a:endParaRPr lang="en-US" sz="1500" kern="1200" dirty="0"/>
        </a:p>
      </dsp:txBody>
      <dsp:txXfrm>
        <a:off x="0" y="4586813"/>
        <a:ext cx="8063167" cy="1606500"/>
      </dsp:txXfrm>
    </dsp:sp>
    <dsp:sp modelId="{AA0AA4E0-0E1B-4DE5-A26E-01EFD667A1D9}">
      <dsp:nvSpPr>
        <dsp:cNvPr id="0" name=""/>
        <dsp:cNvSpPr/>
      </dsp:nvSpPr>
      <dsp:spPr>
        <a:xfrm>
          <a:off x="403158" y="4365413"/>
          <a:ext cx="5644216" cy="442800"/>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38" tIns="0" rIns="213338" bIns="0" numCol="1" spcCol="1270" anchor="ctr" anchorCtr="0">
          <a:noAutofit/>
        </a:bodyPr>
        <a:lstStyle/>
        <a:p>
          <a:pPr marL="0" lvl="0" indent="0" algn="l" defTabSz="666750">
            <a:lnSpc>
              <a:spcPct val="90000"/>
            </a:lnSpc>
            <a:spcBef>
              <a:spcPct val="0"/>
            </a:spcBef>
            <a:spcAft>
              <a:spcPct val="35000"/>
            </a:spcAft>
            <a:buNone/>
          </a:pPr>
          <a:r>
            <a:rPr lang="en-US" sz="1500" b="1" i="0" kern="1200" baseline="0"/>
            <a:t>Influence of ROI location on YM measurements</a:t>
          </a:r>
          <a:endParaRPr lang="en-US" sz="1500" kern="1200"/>
        </a:p>
      </dsp:txBody>
      <dsp:txXfrm>
        <a:off x="424774" y="4387029"/>
        <a:ext cx="5600984" cy="3995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2219F-4A70-4A00-BF99-26E95D49793F}">
      <dsp:nvSpPr>
        <dsp:cNvPr id="0" name=""/>
        <dsp:cNvSpPr/>
      </dsp:nvSpPr>
      <dsp:spPr>
        <a:xfrm>
          <a:off x="0" y="363437"/>
          <a:ext cx="8283382" cy="7780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2. Relationship between SWE and conventional ultrasound measurements with age, creatinine and urea levels</a:t>
          </a:r>
          <a:endParaRPr lang="en-US" sz="1900" kern="1200" dirty="0"/>
        </a:p>
      </dsp:txBody>
      <dsp:txXfrm>
        <a:off x="37981" y="401418"/>
        <a:ext cx="8207420" cy="702088"/>
      </dsp:txXfrm>
    </dsp:sp>
    <dsp:sp modelId="{3E69F539-300D-41D0-906D-4586DA833E18}">
      <dsp:nvSpPr>
        <dsp:cNvPr id="0" name=""/>
        <dsp:cNvSpPr/>
      </dsp:nvSpPr>
      <dsp:spPr>
        <a:xfrm>
          <a:off x="0" y="1141487"/>
          <a:ext cx="8283382" cy="29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9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a:t>M</a:t>
          </a:r>
          <a:r>
            <a:rPr lang="en-US" sz="1500" b="1" i="0" kern="1200" baseline="0" dirty="0"/>
            <a:t>oderate negative </a:t>
          </a:r>
          <a:r>
            <a:rPr lang="en-US" sz="1500" b="0" i="0" kern="1200" baseline="0" dirty="0"/>
            <a:t>linear correlation between </a:t>
          </a:r>
          <a:r>
            <a:rPr lang="en-US" sz="1500" b="1" i="0" kern="1200" baseline="0" dirty="0"/>
            <a:t>YM measurements and eGFR </a:t>
          </a:r>
          <a:r>
            <a:rPr lang="en-US" sz="1500" b="0" i="0" kern="1200" baseline="0" dirty="0"/>
            <a:t>(</a:t>
          </a:r>
          <a:r>
            <a:rPr lang="en-US" sz="1500" b="0" i="1" kern="1200" baseline="0" dirty="0"/>
            <a:t>r </a:t>
          </a:r>
          <a:r>
            <a:rPr lang="en-US" sz="1500" b="0" i="0" kern="1200" baseline="0" dirty="0"/>
            <a:t>= −0.576, </a:t>
          </a:r>
          <a:r>
            <a:rPr lang="en-US" sz="1500" b="0" i="1" kern="1200" baseline="0" dirty="0"/>
            <a:t>p </a:t>
          </a:r>
          <a:r>
            <a:rPr lang="en-US" sz="1500" b="0" i="0" kern="1200" baseline="0" dirty="0"/>
            <a:t>&lt; 0.0001). </a:t>
          </a:r>
          <a:endParaRPr lang="en-US" sz="1500" kern="1200" dirty="0"/>
        </a:p>
        <a:p>
          <a:pPr marL="114300" lvl="1" indent="-114300" algn="l" defTabSz="666750">
            <a:lnSpc>
              <a:spcPct val="90000"/>
            </a:lnSpc>
            <a:spcBef>
              <a:spcPct val="0"/>
            </a:spcBef>
            <a:spcAft>
              <a:spcPct val="20000"/>
            </a:spcAft>
            <a:buChar char="•"/>
          </a:pPr>
          <a:r>
            <a:rPr lang="en-US" sz="1500" b="1" i="0" kern="1200" baseline="0" dirty="0"/>
            <a:t>Weak positive linear </a:t>
          </a:r>
          <a:r>
            <a:rPr lang="en-US" sz="1500" b="0" i="0" kern="1200" baseline="0" dirty="0"/>
            <a:t>correlations between YM measurements with age (</a:t>
          </a:r>
          <a:r>
            <a:rPr lang="en-US" sz="1500" b="0" i="1" kern="1200" baseline="0" dirty="0"/>
            <a:t>r </a:t>
          </a:r>
          <a:r>
            <a:rPr lang="en-US" sz="1500" b="0" i="0" kern="1200" baseline="0" dirty="0"/>
            <a:t>= 0.321, </a:t>
          </a:r>
          <a:r>
            <a:rPr lang="en-US" sz="1500" b="0" i="1" kern="1200" baseline="0" dirty="0"/>
            <a:t>p </a:t>
          </a:r>
          <a:r>
            <a:rPr lang="en-US" sz="1500" b="0" i="0" kern="1200" baseline="0" dirty="0"/>
            <a:t>&lt; 0.0001), serum creatinine (</a:t>
          </a:r>
          <a:r>
            <a:rPr lang="en-US" sz="1500" b="0" i="1" kern="1200" baseline="0" dirty="0"/>
            <a:t>r </a:t>
          </a:r>
          <a:r>
            <a:rPr lang="en-US" sz="1500" b="0" i="0" kern="1200" baseline="0" dirty="0"/>
            <a:t>= 0.375, </a:t>
          </a:r>
          <a:r>
            <a:rPr lang="en-US" sz="1500" b="0" i="1" kern="1200" baseline="0" dirty="0"/>
            <a:t>p </a:t>
          </a:r>
          <a:r>
            <a:rPr lang="en-US" sz="1500" b="0" i="0" kern="1200" baseline="0" dirty="0"/>
            <a:t>&lt; 0.0001) and serum urea (</a:t>
          </a:r>
          <a:r>
            <a:rPr lang="en-US" sz="1500" b="0" i="1" kern="1200" baseline="0" dirty="0"/>
            <a:t>r </a:t>
          </a:r>
          <a:r>
            <a:rPr lang="en-US" sz="1500" b="0" i="0" kern="1200" baseline="0" dirty="0"/>
            <a:t>= 0.287, </a:t>
          </a:r>
          <a:r>
            <a:rPr lang="en-US" sz="1500" b="0" i="1" kern="1200" baseline="0" dirty="0"/>
            <a:t>p </a:t>
          </a:r>
          <a:r>
            <a:rPr lang="en-US" sz="1500" b="0" i="0" kern="1200" baseline="0" dirty="0"/>
            <a:t>&lt; 0.0001) were observed.</a:t>
          </a:r>
          <a:endParaRPr lang="en-US" sz="1500" kern="1200" dirty="0"/>
        </a:p>
        <a:p>
          <a:pPr marL="114300" lvl="1" indent="-114300" algn="l" defTabSz="666750">
            <a:lnSpc>
              <a:spcPct val="90000"/>
            </a:lnSpc>
            <a:spcBef>
              <a:spcPct val="0"/>
            </a:spcBef>
            <a:spcAft>
              <a:spcPct val="20000"/>
            </a:spcAft>
            <a:buChar char="•"/>
          </a:pPr>
          <a:r>
            <a:rPr lang="en-US" sz="1500" kern="1200" dirty="0"/>
            <a:t>K</a:t>
          </a:r>
          <a:r>
            <a:rPr lang="en-US" sz="1500" b="0" i="0" kern="1200" baseline="0" dirty="0"/>
            <a:t>idney length and cortical thickness obtained </a:t>
          </a:r>
          <a:r>
            <a:rPr lang="en-US" sz="1500" b="0" i="0" kern="1200" baseline="0" dirty="0" err="1"/>
            <a:t>sonographically</a:t>
          </a:r>
          <a:r>
            <a:rPr lang="en-US" sz="1500" b="0" i="0" kern="1200" baseline="0" dirty="0"/>
            <a:t> showed no significant correlation with age, eGFR, serum creatinine or serum urea.</a:t>
          </a:r>
          <a:endParaRPr lang="en-US" sz="1500" kern="1200" dirty="0"/>
        </a:p>
        <a:p>
          <a:pPr marL="114300" lvl="1" indent="-114300" algn="l" defTabSz="666750">
            <a:lnSpc>
              <a:spcPct val="90000"/>
            </a:lnSpc>
            <a:spcBef>
              <a:spcPct val="0"/>
            </a:spcBef>
            <a:spcAft>
              <a:spcPct val="20000"/>
            </a:spcAft>
            <a:buChar char="•"/>
          </a:pPr>
          <a:r>
            <a:rPr lang="en-US" sz="1500" kern="1200" dirty="0"/>
            <a:t>N</a:t>
          </a:r>
          <a:r>
            <a:rPr lang="en-US" sz="1500" b="0" i="0" kern="1200" baseline="0" dirty="0"/>
            <a:t>o significant difference in renal length or cortical thickness in the diseased and control groups</a:t>
          </a:r>
          <a:endParaRPr lang="en-US" sz="1500" kern="1200" dirty="0"/>
        </a:p>
        <a:p>
          <a:pPr marL="114300" lvl="1" indent="-114300" algn="l" defTabSz="666750">
            <a:lnSpc>
              <a:spcPct val="90000"/>
            </a:lnSpc>
            <a:spcBef>
              <a:spcPct val="0"/>
            </a:spcBef>
            <a:spcAft>
              <a:spcPct val="20000"/>
            </a:spcAft>
            <a:buChar char="•"/>
          </a:pPr>
          <a:r>
            <a:rPr lang="en-US" sz="1500" kern="1200" dirty="0"/>
            <a:t>Significant difference were found between YM measurement with renal length and cortical thickness  (F = 90.188, p &lt; 0.0001).</a:t>
          </a:r>
        </a:p>
        <a:p>
          <a:pPr marL="114300" lvl="1" indent="-114300" algn="l" defTabSz="666750">
            <a:lnSpc>
              <a:spcPct val="90000"/>
            </a:lnSpc>
            <a:spcBef>
              <a:spcPct val="0"/>
            </a:spcBef>
            <a:spcAft>
              <a:spcPct val="20000"/>
            </a:spcAft>
            <a:buChar char="•"/>
          </a:pPr>
          <a:r>
            <a:rPr lang="en-US" sz="1500" b="0" i="0" kern="1200" baseline="0" dirty="0"/>
            <a:t>Tukey post hoc test revealed that </a:t>
          </a:r>
          <a:r>
            <a:rPr lang="en-US" sz="1500" b="1" i="0" kern="1200" baseline="0" dirty="0">
              <a:solidFill>
                <a:srgbClr val="FF0000"/>
              </a:solidFill>
            </a:rPr>
            <a:t>the YM measurements were lower in the group that had higher eGFR with difficulty to distinguish between CKD 3, 4 and 5 the large variance within the groups.</a:t>
          </a:r>
          <a:endParaRPr lang="en-US" sz="1500" b="1" kern="1200" dirty="0">
            <a:solidFill>
              <a:srgbClr val="FF0000"/>
            </a:solidFill>
          </a:endParaRPr>
        </a:p>
      </dsp:txBody>
      <dsp:txXfrm>
        <a:off x="0" y="1141487"/>
        <a:ext cx="8283382" cy="2910420"/>
      </dsp:txXfrm>
    </dsp:sp>
    <dsp:sp modelId="{04DE16B3-B0CB-4724-8F73-E03253433E4B}">
      <dsp:nvSpPr>
        <dsp:cNvPr id="0" name=""/>
        <dsp:cNvSpPr/>
      </dsp:nvSpPr>
      <dsp:spPr>
        <a:xfrm>
          <a:off x="0" y="4051907"/>
          <a:ext cx="8283382" cy="778050"/>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3. Comparison between SWE imaging with conventional ultrasound</a:t>
          </a:r>
          <a:endParaRPr lang="en-US" sz="1900" kern="1200" dirty="0"/>
        </a:p>
      </dsp:txBody>
      <dsp:txXfrm>
        <a:off x="37981" y="4089888"/>
        <a:ext cx="8207420" cy="702088"/>
      </dsp:txXfrm>
    </dsp:sp>
    <dsp:sp modelId="{70D21AE0-CDF2-4835-9E90-D05C9B298452}">
      <dsp:nvSpPr>
        <dsp:cNvPr id="0" name=""/>
        <dsp:cNvSpPr/>
      </dsp:nvSpPr>
      <dsp:spPr>
        <a:xfrm>
          <a:off x="0" y="4829956"/>
          <a:ext cx="8283382" cy="102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9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baseline="0"/>
            <a:t>The area under the ROC curve for SWE (0.87) was larger.</a:t>
          </a:r>
          <a:endParaRPr lang="en-US" sz="1500" kern="1200"/>
        </a:p>
        <a:p>
          <a:pPr marL="114300" lvl="1" indent="-114300" algn="l" defTabSz="666750">
            <a:lnSpc>
              <a:spcPct val="90000"/>
            </a:lnSpc>
            <a:spcBef>
              <a:spcPct val="0"/>
            </a:spcBef>
            <a:spcAft>
              <a:spcPct val="20000"/>
            </a:spcAft>
            <a:buChar char="•"/>
          </a:pPr>
          <a:r>
            <a:rPr lang="en-US" sz="1500" b="0" i="0" kern="1200" baseline="0" dirty="0">
              <a:solidFill>
                <a:srgbClr val="FF0000"/>
              </a:solidFill>
            </a:rPr>
            <a:t>YM measurement cut-off value of 4.31 kPa, of which a value less or equal to this suggested a non-diseased kidney</a:t>
          </a:r>
          <a:endParaRPr lang="en-US" sz="1500" kern="1200" dirty="0">
            <a:solidFill>
              <a:srgbClr val="FF0000"/>
            </a:solidFill>
          </a:endParaRPr>
        </a:p>
        <a:p>
          <a:pPr marL="114300" lvl="1" indent="-114300" algn="l" defTabSz="666750">
            <a:lnSpc>
              <a:spcPct val="90000"/>
            </a:lnSpc>
            <a:spcBef>
              <a:spcPct val="0"/>
            </a:spcBef>
            <a:spcAft>
              <a:spcPct val="20000"/>
            </a:spcAft>
            <a:buChar char="•"/>
          </a:pPr>
          <a:r>
            <a:rPr lang="en-US" sz="1500" b="0" i="0" kern="1200" baseline="0" dirty="0"/>
            <a:t>This yielded a sensitivity and specificity of 80.3% and 79.5%, respectively</a:t>
          </a:r>
          <a:endParaRPr lang="en-US" sz="1500" kern="1200" dirty="0"/>
        </a:p>
      </dsp:txBody>
      <dsp:txXfrm>
        <a:off x="0" y="4829956"/>
        <a:ext cx="8283382" cy="10225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3DD20-7CA6-40B7-A566-E5A764BA1E88}">
      <dsp:nvSpPr>
        <dsp:cNvPr id="0" name=""/>
        <dsp:cNvSpPr/>
      </dsp:nvSpPr>
      <dsp:spPr>
        <a:xfrm>
          <a:off x="2729" y="119643"/>
          <a:ext cx="2661578" cy="97569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0" i="0" kern="1200" baseline="0" dirty="0"/>
            <a:t>4. Reproducibility of YM measurements.</a:t>
          </a:r>
          <a:endParaRPr lang="en-US" sz="1900" kern="1200" dirty="0"/>
        </a:p>
      </dsp:txBody>
      <dsp:txXfrm>
        <a:off x="2729" y="119643"/>
        <a:ext cx="2661578" cy="975697"/>
      </dsp:txXfrm>
    </dsp:sp>
    <dsp:sp modelId="{C7F1E07D-5F3A-4985-9A60-7F72204919A1}">
      <dsp:nvSpPr>
        <dsp:cNvPr id="0" name=""/>
        <dsp:cNvSpPr/>
      </dsp:nvSpPr>
      <dsp:spPr>
        <a:xfrm>
          <a:off x="2729" y="1095341"/>
          <a:ext cx="2661578" cy="355957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baseline="0" dirty="0"/>
            <a:t>YM measurements had fair to good interobserver reliability and excellent </a:t>
          </a:r>
          <a:r>
            <a:rPr lang="en-US" sz="1900" b="0" i="0" kern="1200" baseline="0" dirty="0" err="1"/>
            <a:t>intraobserver</a:t>
          </a:r>
          <a:r>
            <a:rPr lang="en-US" sz="1900" b="0" i="0" kern="1200" baseline="0" dirty="0"/>
            <a:t> reliability.</a:t>
          </a:r>
          <a:endParaRPr lang="en-US" sz="1900" kern="1200" dirty="0"/>
        </a:p>
      </dsp:txBody>
      <dsp:txXfrm>
        <a:off x="2729" y="1095341"/>
        <a:ext cx="2661578" cy="3559578"/>
      </dsp:txXfrm>
    </dsp:sp>
    <dsp:sp modelId="{D01B6B1A-8473-4A4A-92B3-9F02CAD46348}">
      <dsp:nvSpPr>
        <dsp:cNvPr id="0" name=""/>
        <dsp:cNvSpPr/>
      </dsp:nvSpPr>
      <dsp:spPr>
        <a:xfrm>
          <a:off x="3036929" y="119643"/>
          <a:ext cx="2661578" cy="975697"/>
        </a:xfrm>
        <a:prstGeom prst="rect">
          <a:avLst/>
        </a:prstGeom>
        <a:solidFill>
          <a:schemeClr val="accent2">
            <a:hueOff val="3846440"/>
            <a:satOff val="4103"/>
            <a:lumOff val="1275"/>
            <a:alphaOff val="0"/>
          </a:schemeClr>
        </a:solidFill>
        <a:ln w="12700" cap="flat" cmpd="sng" algn="ctr">
          <a:solidFill>
            <a:schemeClr val="accent2">
              <a:hueOff val="3846440"/>
              <a:satOff val="4103"/>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0" i="0" kern="1200" baseline="0" dirty="0"/>
            <a:t>5. YM measurements from pre- and post-void study.</a:t>
          </a:r>
          <a:endParaRPr lang="en-US" sz="1900" kern="1200" dirty="0"/>
        </a:p>
      </dsp:txBody>
      <dsp:txXfrm>
        <a:off x="3036929" y="119643"/>
        <a:ext cx="2661578" cy="975697"/>
      </dsp:txXfrm>
    </dsp:sp>
    <dsp:sp modelId="{755194A2-308D-410F-A7C7-E798A6B85A32}">
      <dsp:nvSpPr>
        <dsp:cNvPr id="0" name=""/>
        <dsp:cNvSpPr/>
      </dsp:nvSpPr>
      <dsp:spPr>
        <a:xfrm>
          <a:off x="3036929" y="1095341"/>
          <a:ext cx="2661578" cy="3559578"/>
        </a:xfrm>
        <a:prstGeom prst="rect">
          <a:avLst/>
        </a:prstGeom>
        <a:solidFill>
          <a:schemeClr val="accent2">
            <a:tint val="40000"/>
            <a:alpha val="90000"/>
            <a:hueOff val="4023077"/>
            <a:satOff val="7106"/>
            <a:lumOff val="653"/>
            <a:alphaOff val="0"/>
          </a:schemeClr>
        </a:solidFill>
        <a:ln w="12700" cap="flat" cmpd="sng" algn="ctr">
          <a:solidFill>
            <a:schemeClr val="accent2">
              <a:tint val="40000"/>
              <a:alpha val="90000"/>
              <a:hueOff val="4023077"/>
              <a:satOff val="7106"/>
              <a:lumOff val="6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N</a:t>
          </a:r>
          <a:r>
            <a:rPr lang="en-US" sz="1900" b="0" i="0" kern="1200" baseline="0" dirty="0"/>
            <a:t>o significant difference in YM measurements of the renal cortices between empty and full bladder states</a:t>
          </a:r>
          <a:endParaRPr lang="en-US" sz="1900" kern="1200" dirty="0"/>
        </a:p>
      </dsp:txBody>
      <dsp:txXfrm>
        <a:off x="3036929" y="1095341"/>
        <a:ext cx="2661578" cy="3559578"/>
      </dsp:txXfrm>
    </dsp:sp>
    <dsp:sp modelId="{4F174289-D4DB-419D-9C01-B7551C98F141}">
      <dsp:nvSpPr>
        <dsp:cNvPr id="0" name=""/>
        <dsp:cNvSpPr/>
      </dsp:nvSpPr>
      <dsp:spPr>
        <a:xfrm>
          <a:off x="6071129" y="119643"/>
          <a:ext cx="2661578" cy="975697"/>
        </a:xfrm>
        <a:prstGeom prst="rect">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0" i="0" kern="1200" baseline="0" dirty="0"/>
            <a:t>6. YM measurements from different ROI location.</a:t>
          </a:r>
          <a:endParaRPr lang="en-US" sz="1900" kern="1200" dirty="0"/>
        </a:p>
      </dsp:txBody>
      <dsp:txXfrm>
        <a:off x="6071129" y="119643"/>
        <a:ext cx="2661578" cy="975697"/>
      </dsp:txXfrm>
    </dsp:sp>
    <dsp:sp modelId="{EE9F0CB1-0129-480A-A451-E481A3B6F26F}">
      <dsp:nvSpPr>
        <dsp:cNvPr id="0" name=""/>
        <dsp:cNvSpPr/>
      </dsp:nvSpPr>
      <dsp:spPr>
        <a:xfrm>
          <a:off x="6071129" y="1095341"/>
          <a:ext cx="2661578" cy="3559578"/>
        </a:xfrm>
        <a:prstGeom prst="rect">
          <a:avLst/>
        </a:prstGeom>
        <a:solidFill>
          <a:schemeClr val="accent2">
            <a:tint val="40000"/>
            <a:alpha val="90000"/>
            <a:hueOff val="8046153"/>
            <a:satOff val="14212"/>
            <a:lumOff val="1305"/>
            <a:alphaOff val="0"/>
          </a:schemeClr>
        </a:solidFill>
        <a:ln w="12700" cap="flat" cmpd="sng" algn="ctr">
          <a:solidFill>
            <a:schemeClr val="accent2">
              <a:tint val="40000"/>
              <a:alpha val="90000"/>
              <a:hueOff val="8046153"/>
              <a:satOff val="14212"/>
              <a:lumOff val="13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Significant m</a:t>
          </a:r>
          <a:r>
            <a:rPr lang="en-US" sz="1900" b="0" i="0" kern="1200" baseline="0" dirty="0"/>
            <a:t>edian difference of YM measurements between upper pole and </a:t>
          </a:r>
          <a:r>
            <a:rPr lang="en-US" sz="1900" b="0" i="0" kern="1200" baseline="0" dirty="0" err="1"/>
            <a:t>midregion</a:t>
          </a:r>
          <a:r>
            <a:rPr lang="en-US" sz="1900" b="0" i="0" kern="1200" baseline="0" dirty="0"/>
            <a:t> ROI box locations (</a:t>
          </a:r>
          <a:r>
            <a:rPr lang="en-US" sz="1900" b="0" i="1" kern="1200" baseline="0" dirty="0"/>
            <a:t>p </a:t>
          </a:r>
          <a:r>
            <a:rPr lang="en-US" sz="1900" b="0" i="0" kern="1200" baseline="0" dirty="0"/>
            <a:t>&lt; 0.0001), with the upper pole (2.52kPa) showing lower YM values than the </a:t>
          </a:r>
          <a:r>
            <a:rPr lang="en-US" sz="1900" b="0" i="0" kern="1200" baseline="0" dirty="0" err="1"/>
            <a:t>midregion</a:t>
          </a:r>
          <a:r>
            <a:rPr lang="en-US" sz="1900" b="0" i="0" kern="1200" baseline="0" dirty="0"/>
            <a:t> of the kidney (6.57 kPa)</a:t>
          </a:r>
          <a:endParaRPr lang="en-US" sz="1900" kern="1200" dirty="0"/>
        </a:p>
      </dsp:txBody>
      <dsp:txXfrm>
        <a:off x="6071129" y="1095341"/>
        <a:ext cx="2661578" cy="35595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874F9-7DE8-4B77-BCB6-1CC5AAD84970}">
      <dsp:nvSpPr>
        <dsp:cNvPr id="0" name=""/>
        <dsp:cNvSpPr/>
      </dsp:nvSpPr>
      <dsp:spPr>
        <a:xfrm>
          <a:off x="0" y="87136"/>
          <a:ext cx="8167892" cy="7780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a:t>
          </a:r>
          <a:r>
            <a:rPr lang="en-US" sz="1900" b="0" i="0" kern="1200" baseline="0"/>
            <a:t>elationship of SWE and conventional ultrasound with age and laboratory tests.</a:t>
          </a:r>
          <a:endParaRPr lang="en-US" sz="1900" kern="1200"/>
        </a:p>
      </dsp:txBody>
      <dsp:txXfrm>
        <a:off x="37981" y="125117"/>
        <a:ext cx="8091930" cy="702088"/>
      </dsp:txXfrm>
    </dsp:sp>
    <dsp:sp modelId="{E990CC43-14F0-4D50-9B0C-A829EF2A8C6E}">
      <dsp:nvSpPr>
        <dsp:cNvPr id="0" name=""/>
        <dsp:cNvSpPr/>
      </dsp:nvSpPr>
      <dsp:spPr>
        <a:xfrm>
          <a:off x="0" y="865186"/>
          <a:ext cx="8167892" cy="2674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33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baseline="0"/>
            <a:t>YM measurements significantly correlated with age</a:t>
          </a:r>
          <a:r>
            <a:rPr lang="en-US" sz="1500" kern="1200"/>
            <a:t>.</a:t>
          </a:r>
        </a:p>
        <a:p>
          <a:pPr marL="114300" lvl="1" indent="-114300" algn="l" defTabSz="666750">
            <a:lnSpc>
              <a:spcPct val="90000"/>
            </a:lnSpc>
            <a:spcBef>
              <a:spcPct val="0"/>
            </a:spcBef>
            <a:spcAft>
              <a:spcPct val="20000"/>
            </a:spcAft>
            <a:buChar char="•"/>
          </a:pPr>
          <a:r>
            <a:rPr lang="en-US" sz="1500" b="0" i="0" kern="1200" baseline="0"/>
            <a:t>This was due to the development of glomerulosclerosis, interstitial fibrosis, tubular atrophy, and arteriosclerosis as kidneys aged.</a:t>
          </a:r>
          <a:endParaRPr lang="en-US" sz="1500" kern="1200"/>
        </a:p>
        <a:p>
          <a:pPr marL="114300" lvl="1" indent="-114300" algn="l" defTabSz="666750">
            <a:lnSpc>
              <a:spcPct val="90000"/>
            </a:lnSpc>
            <a:spcBef>
              <a:spcPct val="0"/>
            </a:spcBef>
            <a:spcAft>
              <a:spcPct val="20000"/>
            </a:spcAft>
            <a:buChar char="•"/>
          </a:pPr>
          <a:r>
            <a:rPr lang="en-US" sz="1500" kern="1200"/>
            <a:t>Tubulointerstitial renal fibrosis, a progressive detrimental connective tissue deposition in the kidney parenchyma is the leading cause in renal function deterioration. Progressive interstitial damage results in declining GFR, indicating an inverse correlation between serum creatinine and GFR.</a:t>
          </a:r>
        </a:p>
        <a:p>
          <a:pPr marL="114300" lvl="1" indent="-114300" algn="l" defTabSz="666750">
            <a:lnSpc>
              <a:spcPct val="90000"/>
            </a:lnSpc>
            <a:spcBef>
              <a:spcPct val="0"/>
            </a:spcBef>
            <a:spcAft>
              <a:spcPct val="20000"/>
            </a:spcAft>
            <a:buChar char="•"/>
          </a:pPr>
          <a:r>
            <a:rPr lang="en-US" sz="1500" kern="1200"/>
            <a:t>As the degree of fibrosis increases, the affected tissue area become stiffer, allowing shear waves generated by a transducer to propagate quickly.</a:t>
          </a:r>
        </a:p>
        <a:p>
          <a:pPr marL="114300" lvl="1" indent="-114300" algn="l" defTabSz="666750">
            <a:lnSpc>
              <a:spcPct val="90000"/>
            </a:lnSpc>
            <a:spcBef>
              <a:spcPct val="0"/>
            </a:spcBef>
            <a:spcAft>
              <a:spcPct val="20000"/>
            </a:spcAft>
            <a:buChar char="•"/>
          </a:pPr>
          <a:r>
            <a:rPr lang="en-US" sz="1500" kern="1200"/>
            <a:t>The GFR was inversely related to the degree of  renal fibrosis, which in turn is directly related to the propagation  of shear waves.</a:t>
          </a:r>
        </a:p>
      </dsp:txBody>
      <dsp:txXfrm>
        <a:off x="0" y="865186"/>
        <a:ext cx="8167892" cy="2674439"/>
      </dsp:txXfrm>
    </dsp:sp>
    <dsp:sp modelId="{899CF96D-C26B-47C0-A530-B7F25515EA42}">
      <dsp:nvSpPr>
        <dsp:cNvPr id="0" name=""/>
        <dsp:cNvSpPr/>
      </dsp:nvSpPr>
      <dsp:spPr>
        <a:xfrm>
          <a:off x="0" y="3539626"/>
          <a:ext cx="8167892" cy="778050"/>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Relationship of SWE measurement with eGFR grading.</a:t>
          </a:r>
          <a:endParaRPr lang="en-US" sz="1900" kern="1200"/>
        </a:p>
      </dsp:txBody>
      <dsp:txXfrm>
        <a:off x="37981" y="3577607"/>
        <a:ext cx="8091930" cy="702088"/>
      </dsp:txXfrm>
    </dsp:sp>
    <dsp:sp modelId="{9E423522-2C58-4CA3-AFED-C6C9EC326723}">
      <dsp:nvSpPr>
        <dsp:cNvPr id="0" name=""/>
        <dsp:cNvSpPr/>
      </dsp:nvSpPr>
      <dsp:spPr>
        <a:xfrm>
          <a:off x="0" y="4317676"/>
          <a:ext cx="8167892" cy="149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33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baseline="0"/>
            <a:t>S</a:t>
          </a:r>
          <a:r>
            <a:rPr lang="en-US" sz="1500" kern="1200"/>
            <a:t>WE measurement was negatively correlated with eGFR grading</a:t>
          </a:r>
        </a:p>
        <a:p>
          <a:pPr marL="114300" lvl="1" indent="-114300" algn="l" defTabSz="666750">
            <a:lnSpc>
              <a:spcPct val="90000"/>
            </a:lnSpc>
            <a:spcBef>
              <a:spcPct val="0"/>
            </a:spcBef>
            <a:spcAft>
              <a:spcPct val="20000"/>
            </a:spcAft>
            <a:buChar char="•"/>
          </a:pPr>
          <a:r>
            <a:rPr lang="en-US" sz="1500" b="0" i="0" kern="1200" baseline="0"/>
            <a:t>However, the mean YM measurement for CKD patients (eGFR 15–29) was lower compared with the eGFR 30–59 subgroup. </a:t>
          </a:r>
          <a:endParaRPr lang="en-US" sz="1500" kern="1200"/>
        </a:p>
        <a:p>
          <a:pPr marL="114300" lvl="1" indent="-114300" algn="l" defTabSz="666750">
            <a:lnSpc>
              <a:spcPct val="90000"/>
            </a:lnSpc>
            <a:spcBef>
              <a:spcPct val="0"/>
            </a:spcBef>
            <a:spcAft>
              <a:spcPct val="20000"/>
            </a:spcAft>
            <a:buChar char="•"/>
          </a:pPr>
          <a:r>
            <a:rPr lang="en-US" sz="1500" b="0" i="0" kern="1200" baseline="0"/>
            <a:t>This discrepancy could be due to the small number of patients in eGFR 15–29 subgroup (n = 10), </a:t>
          </a:r>
          <a:endParaRPr lang="en-US" sz="1500" kern="1200"/>
        </a:p>
        <a:p>
          <a:pPr marL="114300" lvl="1" indent="-114300" algn="l" defTabSz="666750">
            <a:lnSpc>
              <a:spcPct val="90000"/>
            </a:lnSpc>
            <a:spcBef>
              <a:spcPct val="0"/>
            </a:spcBef>
            <a:spcAft>
              <a:spcPct val="20000"/>
            </a:spcAft>
            <a:buChar char="•"/>
          </a:pPr>
          <a:r>
            <a:rPr lang="en-US" sz="1500" b="0" i="0" kern="1200" baseline="0"/>
            <a:t>As most of the patients in this subgroup had to be excluded due to thin renal parenchymal thickness compared with the eGFR 60–89 (n = 57) and eGFR 30–59 (n = 35) subgroups.</a:t>
          </a:r>
          <a:endParaRPr lang="en-US" sz="1500" kern="1200"/>
        </a:p>
      </dsp:txBody>
      <dsp:txXfrm>
        <a:off x="0" y="4317676"/>
        <a:ext cx="8167892" cy="14945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3EE27-8E0A-4A75-99B9-6DDC525C5CF3}">
      <dsp:nvSpPr>
        <dsp:cNvPr id="0" name=""/>
        <dsp:cNvSpPr/>
      </dsp:nvSpPr>
      <dsp:spPr>
        <a:xfrm>
          <a:off x="0" y="165281"/>
          <a:ext cx="7816647" cy="9827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Relationship of age-associated loss of kidney function and reduction in kidney size</a:t>
          </a:r>
          <a:endParaRPr lang="en-US" sz="2400" kern="1200"/>
        </a:p>
      </dsp:txBody>
      <dsp:txXfrm>
        <a:off x="47976" y="213257"/>
        <a:ext cx="7720695" cy="886847"/>
      </dsp:txXfrm>
    </dsp:sp>
    <dsp:sp modelId="{83656FD0-EDBB-47D1-9F52-E45798F60AAB}">
      <dsp:nvSpPr>
        <dsp:cNvPr id="0" name=""/>
        <dsp:cNvSpPr/>
      </dsp:nvSpPr>
      <dsp:spPr>
        <a:xfrm>
          <a:off x="0" y="1148081"/>
          <a:ext cx="7816647" cy="447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17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No significant correlation between kidney length or cortical thickness with age</a:t>
          </a:r>
        </a:p>
        <a:p>
          <a:pPr marL="171450" lvl="1" indent="-171450" algn="l" defTabSz="844550">
            <a:lnSpc>
              <a:spcPct val="90000"/>
            </a:lnSpc>
            <a:spcBef>
              <a:spcPct val="0"/>
            </a:spcBef>
            <a:spcAft>
              <a:spcPct val="20000"/>
            </a:spcAft>
            <a:buChar char="•"/>
          </a:pPr>
          <a:r>
            <a:rPr lang="en-US" sz="1900" kern="1200" dirty="0"/>
            <a:t>One explanation is prevalence of CKD did not increase with age but with other risk factors such as obesity, hypertension and diabetic nephropathy</a:t>
          </a:r>
        </a:p>
        <a:p>
          <a:pPr marL="171450" lvl="1" indent="-171450" algn="l" defTabSz="844550">
            <a:lnSpc>
              <a:spcPct val="90000"/>
            </a:lnSpc>
            <a:spcBef>
              <a:spcPct val="0"/>
            </a:spcBef>
            <a:spcAft>
              <a:spcPct val="20000"/>
            </a:spcAft>
            <a:buChar char="•"/>
          </a:pPr>
          <a:r>
            <a:rPr lang="en-US" sz="1900" kern="1200"/>
            <a:t>Kidney length is not an accurate predictor of kidney abnormality as compared to kidney volume. </a:t>
          </a:r>
        </a:p>
        <a:p>
          <a:pPr marL="171450" lvl="1" indent="-171450" algn="l" defTabSz="844550">
            <a:lnSpc>
              <a:spcPct val="90000"/>
            </a:lnSpc>
            <a:spcBef>
              <a:spcPct val="0"/>
            </a:spcBef>
            <a:spcAft>
              <a:spcPct val="20000"/>
            </a:spcAft>
            <a:buChar char="•"/>
          </a:pPr>
          <a:r>
            <a:rPr lang="en-US" sz="1900" kern="1200" dirty="0">
              <a:solidFill>
                <a:srgbClr val="FF0000"/>
              </a:solidFill>
            </a:rPr>
            <a:t>In this study it showed that conventional ultrasound had no correlation between kidney length or cortical thickness and laboratory tests.</a:t>
          </a:r>
        </a:p>
        <a:p>
          <a:pPr marL="171450" lvl="1" indent="-171450" algn="l" defTabSz="844550">
            <a:lnSpc>
              <a:spcPct val="90000"/>
            </a:lnSpc>
            <a:spcBef>
              <a:spcPct val="0"/>
            </a:spcBef>
            <a:spcAft>
              <a:spcPct val="20000"/>
            </a:spcAft>
            <a:buChar char="•"/>
          </a:pPr>
          <a:r>
            <a:rPr lang="en-US" sz="1900" kern="1200" dirty="0"/>
            <a:t>Renal length and parenchymal thickness, when compared to SWE, have a weaker correlation with serum creatinine and eGFR.</a:t>
          </a:r>
        </a:p>
        <a:p>
          <a:pPr marL="171450" lvl="1" indent="-171450" algn="l" defTabSz="844550">
            <a:lnSpc>
              <a:spcPct val="90000"/>
            </a:lnSpc>
            <a:spcBef>
              <a:spcPct val="0"/>
            </a:spcBef>
            <a:spcAft>
              <a:spcPct val="20000"/>
            </a:spcAft>
            <a:buChar char="•"/>
          </a:pPr>
          <a:r>
            <a:rPr lang="en-US" sz="1900" kern="1200" dirty="0">
              <a:solidFill>
                <a:srgbClr val="FF0000"/>
              </a:solidFill>
            </a:rPr>
            <a:t>YM measurement of less or equal to 4.31 kPa was determined as a diagnostic indicator of normally functioning renal parenchyma with a sensitivity of 80.3% and a specificity of 79.5%, superior to conventional ultrasound parameters.</a:t>
          </a:r>
        </a:p>
      </dsp:txBody>
      <dsp:txXfrm>
        <a:off x="0" y="1148081"/>
        <a:ext cx="7816647" cy="4471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0101B-3BFA-4015-B8FA-50F733F93AB0}">
      <dsp:nvSpPr>
        <dsp:cNvPr id="0" name=""/>
        <dsp:cNvSpPr/>
      </dsp:nvSpPr>
      <dsp:spPr>
        <a:xfrm>
          <a:off x="2764" y="135494"/>
          <a:ext cx="2695515"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Conventional usg:</a:t>
          </a:r>
        </a:p>
      </dsp:txBody>
      <dsp:txXfrm>
        <a:off x="2764" y="135494"/>
        <a:ext cx="2695515" cy="547200"/>
      </dsp:txXfrm>
    </dsp:sp>
    <dsp:sp modelId="{2DE0C494-42B5-47BD-AB68-3C1E799B8AD9}">
      <dsp:nvSpPr>
        <dsp:cNvPr id="0" name=""/>
        <dsp:cNvSpPr/>
      </dsp:nvSpPr>
      <dsp:spPr>
        <a:xfrm>
          <a:off x="2764" y="682694"/>
          <a:ext cx="2695515" cy="448532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Safe, easy, inexpensive</a:t>
          </a:r>
        </a:p>
        <a:p>
          <a:pPr marL="171450" lvl="1" indent="-171450" algn="l" defTabSz="844550">
            <a:lnSpc>
              <a:spcPct val="90000"/>
            </a:lnSpc>
            <a:spcBef>
              <a:spcPct val="0"/>
            </a:spcBef>
            <a:spcAft>
              <a:spcPct val="15000"/>
            </a:spcAft>
            <a:buChar char="•"/>
          </a:pPr>
          <a:r>
            <a:rPr lang="en-US" sz="1900" kern="1200" dirty="0"/>
            <a:t>Can assess parenchymal echogenicity, renal size, parenchymal thickness</a:t>
          </a:r>
        </a:p>
        <a:p>
          <a:pPr marL="171450" lvl="1" indent="-171450" algn="l" defTabSz="844550">
            <a:lnSpc>
              <a:spcPct val="90000"/>
            </a:lnSpc>
            <a:spcBef>
              <a:spcPct val="0"/>
            </a:spcBef>
            <a:spcAft>
              <a:spcPct val="15000"/>
            </a:spcAft>
            <a:buChar char="•"/>
          </a:pPr>
          <a:r>
            <a:rPr lang="en-US" sz="1900" kern="1200"/>
            <a:t>Parenchymal echogenicity (commonly used marker) </a:t>
          </a:r>
          <a:r>
            <a:rPr lang="en-US" sz="1900" kern="1200">
              <a:sym typeface="Wingdings" panose="05000000000000000000" pitchFamily="2" charset="2"/>
            </a:rPr>
            <a:t></a:t>
          </a:r>
          <a:r>
            <a:rPr lang="en-US" sz="1900" kern="1200"/>
            <a:t> subjective, not quantitative, thus, uninformative in evaluating the progression of ckd.</a:t>
          </a:r>
        </a:p>
      </dsp:txBody>
      <dsp:txXfrm>
        <a:off x="2764" y="682694"/>
        <a:ext cx="2695515" cy="4485329"/>
      </dsp:txXfrm>
    </dsp:sp>
    <dsp:sp modelId="{23C0A783-BAC1-463F-B94C-39610D597C50}">
      <dsp:nvSpPr>
        <dsp:cNvPr id="0" name=""/>
        <dsp:cNvSpPr/>
      </dsp:nvSpPr>
      <dsp:spPr>
        <a:xfrm>
          <a:off x="3075652" y="135494"/>
          <a:ext cx="2695515" cy="547200"/>
        </a:xfrm>
        <a:prstGeom prst="rect">
          <a:avLst/>
        </a:prstGeom>
        <a:solidFill>
          <a:schemeClr val="accent2">
            <a:hueOff val="3846440"/>
            <a:satOff val="4103"/>
            <a:lumOff val="1275"/>
            <a:alphaOff val="0"/>
          </a:schemeClr>
        </a:solidFill>
        <a:ln w="12700" cap="flat" cmpd="sng" algn="ctr">
          <a:solidFill>
            <a:schemeClr val="accent2">
              <a:hueOff val="3846440"/>
              <a:satOff val="4103"/>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Serum creatinine:</a:t>
          </a:r>
        </a:p>
      </dsp:txBody>
      <dsp:txXfrm>
        <a:off x="3075652" y="135494"/>
        <a:ext cx="2695515" cy="547200"/>
      </dsp:txXfrm>
    </dsp:sp>
    <dsp:sp modelId="{F0739ABD-66B2-4B6A-906E-86C15FDCC63F}">
      <dsp:nvSpPr>
        <dsp:cNvPr id="0" name=""/>
        <dsp:cNvSpPr/>
      </dsp:nvSpPr>
      <dsp:spPr>
        <a:xfrm>
          <a:off x="3075652" y="682694"/>
          <a:ext cx="2695515" cy="4485329"/>
        </a:xfrm>
        <a:prstGeom prst="rect">
          <a:avLst/>
        </a:prstGeom>
        <a:solidFill>
          <a:schemeClr val="accent2">
            <a:tint val="40000"/>
            <a:alpha val="90000"/>
            <a:hueOff val="4023077"/>
            <a:satOff val="7106"/>
            <a:lumOff val="653"/>
            <a:alphaOff val="0"/>
          </a:schemeClr>
        </a:solidFill>
        <a:ln w="12700" cap="flat" cmpd="sng" algn="ctr">
          <a:solidFill>
            <a:schemeClr val="accent2">
              <a:tint val="40000"/>
              <a:alpha val="90000"/>
              <a:hueOff val="4023077"/>
              <a:satOff val="7106"/>
              <a:lumOff val="6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Calculate estimated glomerular filtration rate (egfr) to divide into 5 severity-based stages</a:t>
          </a:r>
        </a:p>
        <a:p>
          <a:pPr marL="171450" lvl="1" indent="-171450" algn="l" defTabSz="844550">
            <a:lnSpc>
              <a:spcPct val="90000"/>
            </a:lnSpc>
            <a:spcBef>
              <a:spcPct val="0"/>
            </a:spcBef>
            <a:spcAft>
              <a:spcPct val="15000"/>
            </a:spcAft>
            <a:buChar char="•"/>
          </a:pPr>
          <a:r>
            <a:rPr lang="en-US" sz="1900" kern="1200" dirty="0" err="1"/>
            <a:t>Egfr</a:t>
          </a:r>
          <a:r>
            <a:rPr lang="en-US" sz="1900" kern="1200" dirty="0"/>
            <a:t> may become inconsistent and misleading in:</a:t>
          </a:r>
        </a:p>
        <a:p>
          <a:pPr marL="342900" lvl="2" indent="-171450" algn="l" defTabSz="844550">
            <a:lnSpc>
              <a:spcPct val="90000"/>
            </a:lnSpc>
            <a:spcBef>
              <a:spcPct val="0"/>
            </a:spcBef>
            <a:spcAft>
              <a:spcPct val="15000"/>
            </a:spcAft>
            <a:buChar char="•"/>
          </a:pPr>
          <a:r>
            <a:rPr lang="en-US" sz="1900" kern="1200"/>
            <a:t>Acute changes in kidney function</a:t>
          </a:r>
        </a:p>
        <a:p>
          <a:pPr marL="342900" lvl="2" indent="-171450" algn="l" defTabSz="844550">
            <a:lnSpc>
              <a:spcPct val="90000"/>
            </a:lnSpc>
            <a:spcBef>
              <a:spcPct val="0"/>
            </a:spcBef>
            <a:spcAft>
              <a:spcPct val="15000"/>
            </a:spcAft>
            <a:buChar char="•"/>
          </a:pPr>
          <a:r>
            <a:rPr lang="en-US" sz="1900" kern="1200"/>
            <a:t>High dietary protein intake</a:t>
          </a:r>
        </a:p>
        <a:p>
          <a:pPr marL="342900" lvl="2" indent="-171450" algn="l" defTabSz="844550">
            <a:lnSpc>
              <a:spcPct val="90000"/>
            </a:lnSpc>
            <a:spcBef>
              <a:spcPct val="0"/>
            </a:spcBef>
            <a:spcAft>
              <a:spcPct val="15000"/>
            </a:spcAft>
            <a:buChar char="•"/>
          </a:pPr>
          <a:r>
            <a:rPr lang="en-US" sz="1900" kern="1200"/>
            <a:t>EXTREME body size</a:t>
          </a:r>
        </a:p>
        <a:p>
          <a:pPr marL="342900" lvl="2" indent="-171450" algn="l" defTabSz="844550">
            <a:lnSpc>
              <a:spcPct val="90000"/>
            </a:lnSpc>
            <a:spcBef>
              <a:spcPct val="0"/>
            </a:spcBef>
            <a:spcAft>
              <a:spcPct val="15000"/>
            </a:spcAft>
            <a:buChar char="•"/>
          </a:pPr>
          <a:r>
            <a:rPr lang="en-US" sz="1900" kern="1200"/>
            <a:t>SEVERE liver disease</a:t>
          </a:r>
        </a:p>
      </dsp:txBody>
      <dsp:txXfrm>
        <a:off x="3075652" y="682694"/>
        <a:ext cx="2695515" cy="4485329"/>
      </dsp:txXfrm>
    </dsp:sp>
    <dsp:sp modelId="{6172FF8D-B1AF-489D-9662-503CF3550A37}">
      <dsp:nvSpPr>
        <dsp:cNvPr id="0" name=""/>
        <dsp:cNvSpPr/>
      </dsp:nvSpPr>
      <dsp:spPr>
        <a:xfrm>
          <a:off x="6148539" y="135494"/>
          <a:ext cx="2695515" cy="547200"/>
        </a:xfrm>
        <a:prstGeom prst="rect">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Renal biopsy:</a:t>
          </a:r>
        </a:p>
      </dsp:txBody>
      <dsp:txXfrm>
        <a:off x="6148539" y="135494"/>
        <a:ext cx="2695515" cy="547200"/>
      </dsp:txXfrm>
    </dsp:sp>
    <dsp:sp modelId="{8060EC77-AE7B-44FD-B3A3-3F07B04C5711}">
      <dsp:nvSpPr>
        <dsp:cNvPr id="0" name=""/>
        <dsp:cNvSpPr/>
      </dsp:nvSpPr>
      <dsp:spPr>
        <a:xfrm>
          <a:off x="6148539" y="682694"/>
          <a:ext cx="2695515" cy="4485329"/>
        </a:xfrm>
        <a:prstGeom prst="rect">
          <a:avLst/>
        </a:prstGeom>
        <a:solidFill>
          <a:schemeClr val="accent2">
            <a:tint val="40000"/>
            <a:alpha val="90000"/>
            <a:hueOff val="8046153"/>
            <a:satOff val="14212"/>
            <a:lumOff val="1305"/>
            <a:alphaOff val="0"/>
          </a:schemeClr>
        </a:solidFill>
        <a:ln w="12700" cap="flat" cmpd="sng" algn="ctr">
          <a:solidFill>
            <a:schemeClr val="accent2">
              <a:tint val="40000"/>
              <a:alpha val="90000"/>
              <a:hueOff val="8046153"/>
              <a:satOff val="14212"/>
              <a:lumOff val="13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Gold standard for assessing fibrosis with histopathological technique</a:t>
          </a:r>
        </a:p>
        <a:p>
          <a:pPr marL="171450" lvl="1" indent="-171450" algn="l" defTabSz="844550">
            <a:lnSpc>
              <a:spcPct val="90000"/>
            </a:lnSpc>
            <a:spcBef>
              <a:spcPct val="0"/>
            </a:spcBef>
            <a:spcAft>
              <a:spcPct val="15000"/>
            </a:spcAft>
            <a:buChar char="•"/>
          </a:pPr>
          <a:r>
            <a:rPr lang="en-US" sz="1900" kern="1200"/>
            <a:t>Invasive</a:t>
          </a:r>
        </a:p>
        <a:p>
          <a:pPr marL="171450" lvl="1" indent="-171450" algn="l" defTabSz="844550">
            <a:lnSpc>
              <a:spcPct val="90000"/>
            </a:lnSpc>
            <a:spcBef>
              <a:spcPct val="0"/>
            </a:spcBef>
            <a:spcAft>
              <a:spcPct val="15000"/>
            </a:spcAft>
            <a:buChar char="•"/>
          </a:pPr>
          <a:r>
            <a:rPr lang="en-US" sz="1900" kern="1200"/>
            <a:t>Post biopsy complication</a:t>
          </a:r>
        </a:p>
      </dsp:txBody>
      <dsp:txXfrm>
        <a:off x="6148539" y="682694"/>
        <a:ext cx="2695515" cy="4485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9C713-E1E0-8946-BC49-6F5C3095D85E}">
      <dsp:nvSpPr>
        <dsp:cNvPr id="0" name=""/>
        <dsp:cNvSpPr/>
      </dsp:nvSpPr>
      <dsp:spPr>
        <a:xfrm>
          <a:off x="639204" y="0"/>
          <a:ext cx="7244316" cy="33858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B1D167-A290-974E-947B-DCB499C3A90B}">
      <dsp:nvSpPr>
        <dsp:cNvPr id="0" name=""/>
        <dsp:cNvSpPr/>
      </dsp:nvSpPr>
      <dsp:spPr>
        <a:xfrm>
          <a:off x="9155" y="1015740"/>
          <a:ext cx="2743252" cy="1354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Real-time short-duration acoustic push pulse is used to generate shear waves that propagate perpendicular to the main ultrasound beam</a:t>
          </a:r>
        </a:p>
      </dsp:txBody>
      <dsp:txXfrm>
        <a:off x="75267" y="1081852"/>
        <a:ext cx="2611028" cy="1222096"/>
      </dsp:txXfrm>
    </dsp:sp>
    <dsp:sp modelId="{6678308C-509E-D14E-AE9E-E9E7DF96BD60}">
      <dsp:nvSpPr>
        <dsp:cNvPr id="0" name=""/>
        <dsp:cNvSpPr/>
      </dsp:nvSpPr>
      <dsp:spPr>
        <a:xfrm>
          <a:off x="2889736" y="1015740"/>
          <a:ext cx="2743252" cy="1354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Waves hit the targeted tissue, the tissue is ‘pushed’ in the direction of propagation causing it to temporarily deform or displace</a:t>
          </a:r>
        </a:p>
      </dsp:txBody>
      <dsp:txXfrm>
        <a:off x="2955848" y="1081852"/>
        <a:ext cx="2611028" cy="1222096"/>
      </dsp:txXfrm>
    </dsp:sp>
    <dsp:sp modelId="{B53BDFF6-4B92-7640-BC02-495DEACF999C}">
      <dsp:nvSpPr>
        <dsp:cNvPr id="0" name=""/>
        <dsp:cNvSpPr/>
      </dsp:nvSpPr>
      <dsp:spPr>
        <a:xfrm>
          <a:off x="5770317" y="1015740"/>
          <a:ext cx="2743252" cy="1354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The ultrasound scanner can monitor the tissue displacement, measuring the time-to-peak displacement and the recovery time</a:t>
          </a:r>
        </a:p>
      </dsp:txBody>
      <dsp:txXfrm>
        <a:off x="5836429" y="1081852"/>
        <a:ext cx="2611028" cy="1222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262E9-B7A5-4316-A3F0-43C96FBEDCA9}">
      <dsp:nvSpPr>
        <dsp:cNvPr id="0" name=""/>
        <dsp:cNvSpPr/>
      </dsp:nvSpPr>
      <dsp:spPr>
        <a:xfrm>
          <a:off x="8077" y="0"/>
          <a:ext cx="1248206" cy="12167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0911C-7873-4FC2-959E-0E07FE419E53}">
      <dsp:nvSpPr>
        <dsp:cNvPr id="0" name=""/>
        <dsp:cNvSpPr/>
      </dsp:nvSpPr>
      <dsp:spPr>
        <a:xfrm>
          <a:off x="8077" y="1380087"/>
          <a:ext cx="3566305" cy="1526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Several nephrology studies have UTILISED SWE TO EVALUATE RENAL PARENCHYMAL ELASTICITY, HOWEVER yielded conflicting results</a:t>
          </a:r>
        </a:p>
      </dsp:txBody>
      <dsp:txXfrm>
        <a:off x="8077" y="1380087"/>
        <a:ext cx="3566305" cy="1526271"/>
      </dsp:txXfrm>
    </dsp:sp>
    <dsp:sp modelId="{8452FA39-04CF-4FC9-85A6-DF9F7078ECF8}">
      <dsp:nvSpPr>
        <dsp:cNvPr id="0" name=""/>
        <dsp:cNvSpPr/>
      </dsp:nvSpPr>
      <dsp:spPr>
        <a:xfrm>
          <a:off x="8077" y="2982336"/>
          <a:ext cx="3566305" cy="918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HASSAN ET AL </a:t>
          </a:r>
          <a:r>
            <a:rPr lang="en-US" sz="1100" kern="1200">
              <a:sym typeface="Wingdings" panose="05000000000000000000" pitchFamily="2" charset="2"/>
            </a:rPr>
            <a:t></a:t>
          </a:r>
          <a:r>
            <a:rPr lang="en-US" sz="1100" kern="1200"/>
            <a:t> CORTICAL STIFFNESS WAS INVERSELY CORRELATED WITH EGFR</a:t>
          </a:r>
        </a:p>
        <a:p>
          <a:pPr marL="0" lvl="0" indent="0" algn="l" defTabSz="488950">
            <a:lnSpc>
              <a:spcPct val="100000"/>
            </a:lnSpc>
            <a:spcBef>
              <a:spcPct val="0"/>
            </a:spcBef>
            <a:spcAft>
              <a:spcPct val="35000"/>
            </a:spcAft>
            <a:buNone/>
          </a:pPr>
          <a:r>
            <a:rPr lang="en-US" sz="1100" kern="1200"/>
            <a:t>BOB ET AL, CUI ET AL, HASSAN ET AL </a:t>
          </a:r>
          <a:r>
            <a:rPr lang="en-US" sz="1100" kern="1200">
              <a:sym typeface="Wingdings" panose="05000000000000000000" pitchFamily="2" charset="2"/>
            </a:rPr>
            <a:t></a:t>
          </a:r>
          <a:r>
            <a:rPr lang="en-US" sz="1100" kern="1200"/>
            <a:t> HAVE DEFINED OPTIMAL CUT-OFF VALUES FOR THEIR CONTROL GROUPS, THEIR SAMPLE SIZES WERE RELATIVELY SMALL</a:t>
          </a:r>
        </a:p>
      </dsp:txBody>
      <dsp:txXfrm>
        <a:off x="8077" y="2982336"/>
        <a:ext cx="3566305" cy="918611"/>
      </dsp:txXfrm>
    </dsp:sp>
    <dsp:sp modelId="{288BF214-0129-4B6C-AB3C-63AAB104CD25}">
      <dsp:nvSpPr>
        <dsp:cNvPr id="0" name=""/>
        <dsp:cNvSpPr/>
      </dsp:nvSpPr>
      <dsp:spPr>
        <a:xfrm>
          <a:off x="4198486" y="0"/>
          <a:ext cx="1248206" cy="12167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A3CE1-5A4B-47F3-A32D-4D0F8E5D1741}">
      <dsp:nvSpPr>
        <dsp:cNvPr id="0" name=""/>
        <dsp:cNvSpPr/>
      </dsp:nvSpPr>
      <dsp:spPr>
        <a:xfrm>
          <a:off x="4198486" y="1380087"/>
          <a:ext cx="3566305" cy="1526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THIS STUDY AIM TO INVESTIGATE WHETHER SWE-DERIVED ESTIMATES OF TISSUE YOUNG’S MODULUS (YM) COULD BE USED AS AN INDICATOR TO DISTINGUISH BETWEEN NORMAL AND ABNORMAL RENAL PARENCHYMAL TISSUE, COMPARED WITH USING CONVENTIONAL ULTRASOUND</a:t>
          </a:r>
        </a:p>
      </dsp:txBody>
      <dsp:txXfrm>
        <a:off x="4198486" y="1380087"/>
        <a:ext cx="3566305" cy="1526271"/>
      </dsp:txXfrm>
    </dsp:sp>
    <dsp:sp modelId="{BE2A0685-240B-42E6-9D9E-E94797652C56}">
      <dsp:nvSpPr>
        <dsp:cNvPr id="0" name=""/>
        <dsp:cNvSpPr/>
      </dsp:nvSpPr>
      <dsp:spPr>
        <a:xfrm>
          <a:off x="4198486" y="2982336"/>
          <a:ext cx="3566305" cy="91861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9EDBE-FEA7-408B-BFCD-E8025F2C0559}">
      <dsp:nvSpPr>
        <dsp:cNvPr id="0" name=""/>
        <dsp:cNvSpPr/>
      </dsp:nvSpPr>
      <dsp:spPr>
        <a:xfrm>
          <a:off x="2344460" y="2415154"/>
          <a:ext cx="91440" cy="894941"/>
        </a:xfrm>
        <a:custGeom>
          <a:avLst/>
          <a:gdLst/>
          <a:ahLst/>
          <a:cxnLst/>
          <a:rect l="0" t="0" r="0" b="0"/>
          <a:pathLst>
            <a:path>
              <a:moveTo>
                <a:pt x="45720" y="0"/>
              </a:moveTo>
              <a:lnTo>
                <a:pt x="45720" y="894941"/>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67041" y="2857997"/>
        <a:ext cx="46277" cy="9255"/>
      </dsp:txXfrm>
    </dsp:sp>
    <dsp:sp modelId="{E9817FD6-D1CC-4FF5-8824-629349B28817}">
      <dsp:nvSpPr>
        <dsp:cNvPr id="0" name=""/>
        <dsp:cNvSpPr/>
      </dsp:nvSpPr>
      <dsp:spPr>
        <a:xfrm>
          <a:off x="378134" y="2498"/>
          <a:ext cx="4024092" cy="24144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184" tIns="206979" rIns="197184" bIns="206979" numCol="1" spcCol="1270" anchor="ctr" anchorCtr="0">
          <a:noAutofit/>
        </a:bodyPr>
        <a:lstStyle/>
        <a:p>
          <a:pPr marL="0" lvl="0" indent="0" algn="ctr" defTabSz="755650">
            <a:lnSpc>
              <a:spcPct val="90000"/>
            </a:lnSpc>
            <a:spcBef>
              <a:spcPct val="0"/>
            </a:spcBef>
            <a:spcAft>
              <a:spcPct val="35000"/>
            </a:spcAft>
            <a:buNone/>
          </a:pPr>
          <a:r>
            <a:rPr lang="en-US" sz="1700" b="0" i="0" kern="1200" baseline="0" dirty="0"/>
            <a:t>Data were obtained from 309 adults (167 males, 142 females, mean age 55), who had been referred to the Department of Biomedical Imaging, University of Malaya Medical Centre, from July 2016 to August 2017 for routine conventional abdominal ultrasound. </a:t>
          </a:r>
          <a:endParaRPr lang="en-US" sz="1700" kern="1200" dirty="0"/>
        </a:p>
      </dsp:txBody>
      <dsp:txXfrm>
        <a:off x="378134" y="2498"/>
        <a:ext cx="4024092" cy="2414455"/>
      </dsp:txXfrm>
    </dsp:sp>
    <dsp:sp modelId="{BE95671D-615E-49AC-8278-23EEC53D4B81}">
      <dsp:nvSpPr>
        <dsp:cNvPr id="0" name=""/>
        <dsp:cNvSpPr/>
      </dsp:nvSpPr>
      <dsp:spPr>
        <a:xfrm>
          <a:off x="378134" y="3342495"/>
          <a:ext cx="4024092" cy="241445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184" tIns="206979" rIns="197184" bIns="206979" numCol="1" spcCol="1270" anchor="ctr" anchorCtr="0">
          <a:noAutofit/>
        </a:bodyPr>
        <a:lstStyle/>
        <a:p>
          <a:pPr marL="0" lvl="0" indent="0" algn="ctr" defTabSz="755650">
            <a:lnSpc>
              <a:spcPct val="90000"/>
            </a:lnSpc>
            <a:spcBef>
              <a:spcPct val="0"/>
            </a:spcBef>
            <a:spcAft>
              <a:spcPct val="35000"/>
            </a:spcAft>
            <a:buNone/>
          </a:pPr>
          <a:r>
            <a:rPr lang="en-US" sz="1700" b="0" i="0" kern="1200" baseline="0"/>
            <a:t>The control group comprised 203 subjects (104 males, 99 females) who did not have any clinical signs of renal disease.</a:t>
          </a:r>
          <a:endParaRPr lang="en-US" sz="1700" kern="1200"/>
        </a:p>
      </dsp:txBody>
      <dsp:txXfrm>
        <a:off x="378134" y="3342495"/>
        <a:ext cx="4024092" cy="24144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5CEEB-4882-45E6-A5C0-EA32E04E6BD0}">
      <dsp:nvSpPr>
        <dsp:cNvPr id="0" name=""/>
        <dsp:cNvSpPr/>
      </dsp:nvSpPr>
      <dsp:spPr>
        <a:xfrm>
          <a:off x="6283" y="18592"/>
          <a:ext cx="1336459" cy="13364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61F382-A32C-4D6E-B306-197B91437FE1}">
      <dsp:nvSpPr>
        <dsp:cNvPr id="0" name=""/>
        <dsp:cNvSpPr/>
      </dsp:nvSpPr>
      <dsp:spPr>
        <a:xfrm>
          <a:off x="6283" y="1535220"/>
          <a:ext cx="3818454" cy="57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Inclusion Criteria</a:t>
          </a:r>
        </a:p>
      </dsp:txBody>
      <dsp:txXfrm>
        <a:off x="6283" y="1535220"/>
        <a:ext cx="3818454" cy="572768"/>
      </dsp:txXfrm>
    </dsp:sp>
    <dsp:sp modelId="{21F6D0A8-A435-41E3-86B6-AF084DB890C2}">
      <dsp:nvSpPr>
        <dsp:cNvPr id="0" name=""/>
        <dsp:cNvSpPr/>
      </dsp:nvSpPr>
      <dsp:spPr>
        <a:xfrm>
          <a:off x="6283" y="2191787"/>
          <a:ext cx="3818454" cy="2016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eGFR of &gt;90 (ml min</a:t>
          </a:r>
          <a:r>
            <a:rPr lang="en-US" sz="1700" kern="1200" baseline="30000"/>
            <a:t>–1 </a:t>
          </a:r>
          <a:r>
            <a:rPr lang="en-US" sz="1700" kern="1200"/>
            <a:t>/1.73 m</a:t>
          </a:r>
          <a:r>
            <a:rPr lang="en-US" sz="1700" kern="1200" baseline="30000"/>
            <a:t>2</a:t>
          </a:r>
          <a:r>
            <a:rPr lang="en-US" sz="1700" kern="1200"/>
            <a:t>)</a:t>
          </a:r>
        </a:p>
        <a:p>
          <a:pPr marL="0" lvl="0" indent="0" algn="l" defTabSz="755650">
            <a:lnSpc>
              <a:spcPct val="90000"/>
            </a:lnSpc>
            <a:spcBef>
              <a:spcPct val="0"/>
            </a:spcBef>
            <a:spcAft>
              <a:spcPct val="35000"/>
            </a:spcAft>
            <a:buNone/>
          </a:pPr>
          <a:r>
            <a:rPr lang="en-US" sz="1700" kern="1200"/>
            <a:t>serum creatinine of 44–71 μmol l</a:t>
          </a:r>
          <a:r>
            <a:rPr lang="en-US" sz="1700" kern="1200" baseline="30000"/>
            <a:t>−1</a:t>
          </a:r>
          <a:endParaRPr lang="en-US" sz="1700" kern="1200"/>
        </a:p>
        <a:p>
          <a:pPr marL="0" lvl="0" indent="0" algn="l" defTabSz="755650">
            <a:lnSpc>
              <a:spcPct val="90000"/>
            </a:lnSpc>
            <a:spcBef>
              <a:spcPct val="0"/>
            </a:spcBef>
            <a:spcAft>
              <a:spcPct val="35000"/>
            </a:spcAft>
            <a:buNone/>
          </a:pPr>
          <a:r>
            <a:rPr lang="en-US" sz="1700" kern="1200"/>
            <a:t>serum urea of 3.2–8.2 mmol l</a:t>
          </a:r>
          <a:r>
            <a:rPr lang="en-US" sz="1700" kern="1200" baseline="30000"/>
            <a:t>−1</a:t>
          </a:r>
          <a:endParaRPr lang="en-US" sz="1700" kern="1200"/>
        </a:p>
      </dsp:txBody>
      <dsp:txXfrm>
        <a:off x="6283" y="2191787"/>
        <a:ext cx="3818454" cy="2016773"/>
      </dsp:txXfrm>
    </dsp:sp>
    <dsp:sp modelId="{7BBCAF0B-0424-4D6A-8E34-304B94D6F9AA}">
      <dsp:nvSpPr>
        <dsp:cNvPr id="0" name=""/>
        <dsp:cNvSpPr/>
      </dsp:nvSpPr>
      <dsp:spPr>
        <a:xfrm>
          <a:off x="4492968" y="18592"/>
          <a:ext cx="1336459" cy="13364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9491FC-9DF0-474B-983A-A977E662B045}">
      <dsp:nvSpPr>
        <dsp:cNvPr id="0" name=""/>
        <dsp:cNvSpPr/>
      </dsp:nvSpPr>
      <dsp:spPr>
        <a:xfrm>
          <a:off x="4492968" y="1535220"/>
          <a:ext cx="3818454" cy="57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baseline="30000" dirty="0"/>
            <a:t>Exclusion Criteria</a:t>
          </a:r>
          <a:endParaRPr lang="en-US" sz="3600" kern="1200" dirty="0"/>
        </a:p>
      </dsp:txBody>
      <dsp:txXfrm>
        <a:off x="4492968" y="1535220"/>
        <a:ext cx="3818454" cy="572768"/>
      </dsp:txXfrm>
    </dsp:sp>
    <dsp:sp modelId="{2E754A8F-1019-4277-A51E-4071F40B7311}">
      <dsp:nvSpPr>
        <dsp:cNvPr id="0" name=""/>
        <dsp:cNvSpPr/>
      </dsp:nvSpPr>
      <dsp:spPr>
        <a:xfrm>
          <a:off x="4492968" y="2191787"/>
          <a:ext cx="3818454" cy="2016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thin renal parenchymal thickness</a:t>
          </a:r>
        </a:p>
        <a:p>
          <a:pPr marL="0" lvl="0" indent="0" algn="l" defTabSz="755650">
            <a:lnSpc>
              <a:spcPct val="90000"/>
            </a:lnSpc>
            <a:spcBef>
              <a:spcPct val="0"/>
            </a:spcBef>
            <a:spcAft>
              <a:spcPct val="35000"/>
            </a:spcAft>
            <a:buNone/>
          </a:pPr>
          <a:r>
            <a:rPr lang="en-US" sz="1700" kern="1200" dirty="0"/>
            <a:t>renal cortex to skin surface depth of more than 8 cm</a:t>
          </a:r>
        </a:p>
        <a:p>
          <a:pPr marL="0" lvl="0" indent="0" algn="l" defTabSz="755650">
            <a:lnSpc>
              <a:spcPct val="90000"/>
            </a:lnSpc>
            <a:spcBef>
              <a:spcPct val="0"/>
            </a:spcBef>
            <a:spcAft>
              <a:spcPct val="35000"/>
            </a:spcAft>
            <a:buNone/>
          </a:pPr>
          <a:r>
            <a:rPr lang="en-US" sz="1700" kern="1200" dirty="0"/>
            <a:t>those who refused to participate</a:t>
          </a:r>
        </a:p>
        <a:p>
          <a:pPr marL="0" lvl="0" indent="0" algn="l" defTabSz="755650">
            <a:lnSpc>
              <a:spcPct val="90000"/>
            </a:lnSpc>
            <a:spcBef>
              <a:spcPct val="0"/>
            </a:spcBef>
            <a:spcAft>
              <a:spcPct val="35000"/>
            </a:spcAft>
            <a:buNone/>
          </a:pPr>
          <a:r>
            <a:rPr lang="en-US" sz="1700" kern="1200"/>
            <a:t>those who could not control their breathing according to the sonographer's instructions during the SWE procedure</a:t>
          </a:r>
        </a:p>
      </dsp:txBody>
      <dsp:txXfrm>
        <a:off x="4492968" y="2191787"/>
        <a:ext cx="3818454" cy="20167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489EF-B738-424E-B363-403B87F6F00D}">
      <dsp:nvSpPr>
        <dsp:cNvPr id="0" name=""/>
        <dsp:cNvSpPr/>
      </dsp:nvSpPr>
      <dsp:spPr>
        <a:xfrm>
          <a:off x="0" y="362803"/>
          <a:ext cx="8317707"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CF7E6D-B77F-4DB9-AB9A-29BDEDFFBA64}">
      <dsp:nvSpPr>
        <dsp:cNvPr id="0" name=""/>
        <dsp:cNvSpPr/>
      </dsp:nvSpPr>
      <dsp:spPr>
        <a:xfrm>
          <a:off x="415885" y="23323"/>
          <a:ext cx="5822394"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073" tIns="0" rIns="220073" bIns="0" numCol="1" spcCol="1270" anchor="ctr" anchorCtr="0">
          <a:noAutofit/>
        </a:bodyPr>
        <a:lstStyle/>
        <a:p>
          <a:pPr marL="0" lvl="0" indent="0" algn="l" defTabSz="533400">
            <a:lnSpc>
              <a:spcPct val="90000"/>
            </a:lnSpc>
            <a:spcBef>
              <a:spcPct val="0"/>
            </a:spcBef>
            <a:spcAft>
              <a:spcPct val="35000"/>
            </a:spcAft>
            <a:buNone/>
          </a:pPr>
          <a:r>
            <a:rPr lang="en-US" sz="1200" kern="1200"/>
            <a:t>106 patients (63 males, 43 females) </a:t>
          </a:r>
          <a:r>
            <a:rPr lang="en-US" sz="1200" b="0" i="0" kern="1200" baseline="0"/>
            <a:t>receiving treatment at the Nephrology Clinic, Department of Medicine, University of Malaya Medical Centre.</a:t>
          </a:r>
          <a:endParaRPr lang="en-US" sz="1200" kern="1200"/>
        </a:p>
      </dsp:txBody>
      <dsp:txXfrm>
        <a:off x="449029" y="56467"/>
        <a:ext cx="5756106" cy="612672"/>
      </dsp:txXfrm>
    </dsp:sp>
    <dsp:sp modelId="{3D2EDFAB-8296-4141-B54E-CEBFFE019456}">
      <dsp:nvSpPr>
        <dsp:cNvPr id="0" name=""/>
        <dsp:cNvSpPr/>
      </dsp:nvSpPr>
      <dsp:spPr>
        <a:xfrm>
          <a:off x="0" y="1406083"/>
          <a:ext cx="8317707" cy="1141087"/>
        </a:xfrm>
        <a:prstGeom prst="rect">
          <a:avLst/>
        </a:prstGeom>
        <a:solidFill>
          <a:schemeClr val="lt1">
            <a:alpha val="90000"/>
            <a:hueOff val="0"/>
            <a:satOff val="0"/>
            <a:lumOff val="0"/>
            <a:alphaOff val="0"/>
          </a:schemeClr>
        </a:solidFill>
        <a:ln w="12700" cap="flat" cmpd="sng" algn="ctr">
          <a:solidFill>
            <a:schemeClr val="accent2">
              <a:hueOff val="3846440"/>
              <a:satOff val="4103"/>
              <a:lumOff val="1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5546" tIns="479044" rIns="645546"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baseline="0"/>
            <a:t>abnormal eGFR (&lt;90 ml</a:t>
          </a:r>
          <a:r>
            <a:rPr lang="en-US" sz="1200" b="0" i="0" kern="1200" baseline="30000"/>
            <a:t>–1 </a:t>
          </a:r>
          <a:r>
            <a:rPr lang="en-US" sz="1200" b="0" i="0" kern="1200" baseline="0"/>
            <a:t>min/1.73 m</a:t>
          </a:r>
          <a:r>
            <a:rPr lang="en-US" sz="1200" b="0" i="0" kern="1200" baseline="30000"/>
            <a:t>2</a:t>
          </a:r>
          <a:r>
            <a:rPr lang="en-US" sz="1200" b="0" i="0" kern="1200" baseline="0"/>
            <a:t>)</a:t>
          </a:r>
          <a:endParaRPr lang="en-US" sz="1200" kern="1200"/>
        </a:p>
        <a:p>
          <a:pPr marL="114300" lvl="1" indent="-114300" algn="l" defTabSz="533400">
            <a:lnSpc>
              <a:spcPct val="90000"/>
            </a:lnSpc>
            <a:spcBef>
              <a:spcPct val="0"/>
            </a:spcBef>
            <a:spcAft>
              <a:spcPct val="15000"/>
            </a:spcAft>
            <a:buChar char="•"/>
          </a:pPr>
          <a:r>
            <a:rPr lang="en-US" sz="1200" b="0" i="0" kern="1200" baseline="0"/>
            <a:t>deranged serum creatinine (&gt;71 μmol l</a:t>
          </a:r>
          <a:r>
            <a:rPr lang="en-US" sz="1200" b="0" i="0" kern="1200" baseline="30000"/>
            <a:t>−1</a:t>
          </a:r>
          <a:r>
            <a:rPr lang="en-US" sz="1200" b="0" i="0" kern="1200" baseline="0"/>
            <a:t>) </a:t>
          </a:r>
          <a:endParaRPr lang="en-US" sz="1200" kern="1200"/>
        </a:p>
        <a:p>
          <a:pPr marL="114300" lvl="1" indent="-114300" algn="l" defTabSz="533400">
            <a:lnSpc>
              <a:spcPct val="90000"/>
            </a:lnSpc>
            <a:spcBef>
              <a:spcPct val="0"/>
            </a:spcBef>
            <a:spcAft>
              <a:spcPct val="15000"/>
            </a:spcAft>
            <a:buChar char="•"/>
          </a:pPr>
          <a:r>
            <a:rPr lang="en-US" sz="1200" b="0" i="0" kern="1200" baseline="0"/>
            <a:t>deranged serum urea (&gt;8.2 mmol l</a:t>
          </a:r>
          <a:r>
            <a:rPr lang="en-US" sz="1200" b="0" i="0" kern="1200" baseline="30000"/>
            <a:t>−1</a:t>
          </a:r>
          <a:r>
            <a:rPr lang="en-US" sz="1200" b="0" i="0" kern="1200" baseline="0"/>
            <a:t>)</a:t>
          </a:r>
          <a:endParaRPr lang="en-US" sz="1200" kern="1200"/>
        </a:p>
      </dsp:txBody>
      <dsp:txXfrm>
        <a:off x="0" y="1406083"/>
        <a:ext cx="8317707" cy="1141087"/>
      </dsp:txXfrm>
    </dsp:sp>
    <dsp:sp modelId="{B2897121-ADB2-4FFB-8107-93B394B26F7E}">
      <dsp:nvSpPr>
        <dsp:cNvPr id="0" name=""/>
        <dsp:cNvSpPr/>
      </dsp:nvSpPr>
      <dsp:spPr>
        <a:xfrm>
          <a:off x="415885" y="1066603"/>
          <a:ext cx="5822394" cy="678960"/>
        </a:xfrm>
        <a:prstGeom prst="roundRect">
          <a:avLst/>
        </a:prstGeom>
        <a:solidFill>
          <a:schemeClr val="accent2">
            <a:hueOff val="3846440"/>
            <a:satOff val="4103"/>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073" tIns="0" rIns="220073" bIns="0" numCol="1" spcCol="1270" anchor="ctr" anchorCtr="0">
          <a:noAutofit/>
        </a:bodyPr>
        <a:lstStyle/>
        <a:p>
          <a:pPr marL="0" lvl="0" indent="0" algn="l" defTabSz="533400">
            <a:lnSpc>
              <a:spcPct val="90000"/>
            </a:lnSpc>
            <a:spcBef>
              <a:spcPct val="0"/>
            </a:spcBef>
            <a:spcAft>
              <a:spcPct val="35000"/>
            </a:spcAft>
            <a:buNone/>
          </a:pPr>
          <a:r>
            <a:rPr lang="en-US" sz="1200" kern="1200"/>
            <a:t>Inclusion criteria (</a:t>
          </a:r>
          <a:r>
            <a:rPr lang="en-US" sz="1200" b="0" i="0" kern="1200" baseline="0"/>
            <a:t>minimum of 2 simultaneously):</a:t>
          </a:r>
          <a:endParaRPr lang="en-US" sz="1200" kern="1200"/>
        </a:p>
      </dsp:txBody>
      <dsp:txXfrm>
        <a:off x="449029" y="1099747"/>
        <a:ext cx="5756106" cy="612672"/>
      </dsp:txXfrm>
    </dsp:sp>
    <dsp:sp modelId="{CF8FA0B8-C002-437D-9D4C-4DF82E9CCFED}">
      <dsp:nvSpPr>
        <dsp:cNvPr id="0" name=""/>
        <dsp:cNvSpPr/>
      </dsp:nvSpPr>
      <dsp:spPr>
        <a:xfrm>
          <a:off x="0" y="3010851"/>
          <a:ext cx="8317707" cy="1521449"/>
        </a:xfrm>
        <a:prstGeom prst="rect">
          <a:avLst/>
        </a:prstGeom>
        <a:solidFill>
          <a:schemeClr val="lt1">
            <a:alpha val="90000"/>
            <a:hueOff val="0"/>
            <a:satOff val="0"/>
            <a:lumOff val="0"/>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5546" tIns="479044" rIns="64554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thin renal parenchymal thickness</a:t>
          </a:r>
        </a:p>
        <a:p>
          <a:pPr marL="114300" lvl="1" indent="-114300" algn="l" defTabSz="533400">
            <a:lnSpc>
              <a:spcPct val="90000"/>
            </a:lnSpc>
            <a:spcBef>
              <a:spcPct val="0"/>
            </a:spcBef>
            <a:spcAft>
              <a:spcPct val="15000"/>
            </a:spcAft>
            <a:buChar char="•"/>
          </a:pPr>
          <a:r>
            <a:rPr lang="en-US" sz="1200" kern="1200" dirty="0"/>
            <a:t>renal cortex to skin surface depth of more than 8 cm</a:t>
          </a:r>
        </a:p>
        <a:p>
          <a:pPr marL="114300" lvl="1" indent="-114300" algn="l" defTabSz="533400">
            <a:lnSpc>
              <a:spcPct val="90000"/>
            </a:lnSpc>
            <a:spcBef>
              <a:spcPct val="0"/>
            </a:spcBef>
            <a:spcAft>
              <a:spcPct val="15000"/>
            </a:spcAft>
            <a:buChar char="•"/>
          </a:pPr>
          <a:r>
            <a:rPr lang="en-US" sz="1200" kern="1200" dirty="0"/>
            <a:t>those who refused to participate</a:t>
          </a:r>
        </a:p>
        <a:p>
          <a:pPr marL="114300" lvl="1" indent="-114300" algn="l" defTabSz="533400">
            <a:lnSpc>
              <a:spcPct val="90000"/>
            </a:lnSpc>
            <a:spcBef>
              <a:spcPct val="0"/>
            </a:spcBef>
            <a:spcAft>
              <a:spcPct val="15000"/>
            </a:spcAft>
            <a:buChar char="•"/>
          </a:pPr>
          <a:r>
            <a:rPr lang="en-US" sz="1200" kern="1200" dirty="0"/>
            <a:t>those who could not control their breathing according to the sonographer's instructions during the SWE procedure</a:t>
          </a:r>
        </a:p>
      </dsp:txBody>
      <dsp:txXfrm>
        <a:off x="0" y="3010851"/>
        <a:ext cx="8317707" cy="1521449"/>
      </dsp:txXfrm>
    </dsp:sp>
    <dsp:sp modelId="{3D4314A6-ECC4-4E8E-A123-EBF438C1AB48}">
      <dsp:nvSpPr>
        <dsp:cNvPr id="0" name=""/>
        <dsp:cNvSpPr/>
      </dsp:nvSpPr>
      <dsp:spPr>
        <a:xfrm>
          <a:off x="415885" y="2671371"/>
          <a:ext cx="5822394" cy="678960"/>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073" tIns="0" rIns="220073" bIns="0" numCol="1" spcCol="1270" anchor="ctr" anchorCtr="0">
          <a:noAutofit/>
        </a:bodyPr>
        <a:lstStyle/>
        <a:p>
          <a:pPr marL="0" lvl="0" indent="0" algn="l" defTabSz="533400">
            <a:lnSpc>
              <a:spcPct val="90000"/>
            </a:lnSpc>
            <a:spcBef>
              <a:spcPct val="0"/>
            </a:spcBef>
            <a:spcAft>
              <a:spcPct val="35000"/>
            </a:spcAft>
            <a:buNone/>
          </a:pPr>
          <a:r>
            <a:rPr lang="en-US" sz="1200" kern="1200"/>
            <a:t>Exclusion criteria</a:t>
          </a:r>
        </a:p>
      </dsp:txBody>
      <dsp:txXfrm>
        <a:off x="449029" y="2704515"/>
        <a:ext cx="5756106" cy="612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C784A-B30B-47D3-A2B9-E6AAC5A9BA2C}">
      <dsp:nvSpPr>
        <dsp:cNvPr id="0" name=""/>
        <dsp:cNvSpPr/>
      </dsp:nvSpPr>
      <dsp:spPr>
        <a:xfrm>
          <a:off x="0" y="0"/>
          <a:ext cx="3938384" cy="7909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Patients were placed in a lateral decubitus position.</a:t>
          </a:r>
        </a:p>
      </dsp:txBody>
      <dsp:txXfrm>
        <a:off x="23167" y="23167"/>
        <a:ext cx="3018008" cy="744653"/>
      </dsp:txXfrm>
    </dsp:sp>
    <dsp:sp modelId="{B58BB7F6-C08A-4B0A-BA09-3DA766B9454C}">
      <dsp:nvSpPr>
        <dsp:cNvPr id="0" name=""/>
        <dsp:cNvSpPr/>
      </dsp:nvSpPr>
      <dsp:spPr>
        <a:xfrm>
          <a:off x="329839" y="934803"/>
          <a:ext cx="3938384" cy="790987"/>
        </a:xfrm>
        <a:prstGeom prst="roundRect">
          <a:avLst>
            <a:gd name="adj" fmla="val 10000"/>
          </a:avLst>
        </a:prstGeom>
        <a:solidFill>
          <a:schemeClr val="accent2">
            <a:hueOff val="2564293"/>
            <a:satOff val="2735"/>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Bipolar length and cortical thickness of the kidneys were measured. </a:t>
          </a:r>
        </a:p>
      </dsp:txBody>
      <dsp:txXfrm>
        <a:off x="353006" y="957970"/>
        <a:ext cx="3048068" cy="744653"/>
      </dsp:txXfrm>
    </dsp:sp>
    <dsp:sp modelId="{27012EC2-E61B-45C7-B8E9-A2A293CC7897}">
      <dsp:nvSpPr>
        <dsp:cNvPr id="0" name=""/>
        <dsp:cNvSpPr/>
      </dsp:nvSpPr>
      <dsp:spPr>
        <a:xfrm>
          <a:off x="654756" y="1869607"/>
          <a:ext cx="3938384" cy="790987"/>
        </a:xfrm>
        <a:prstGeom prst="roundRect">
          <a:avLst>
            <a:gd name="adj" fmla="val 10000"/>
          </a:avLst>
        </a:prstGeom>
        <a:solidFill>
          <a:schemeClr val="accent2">
            <a:hueOff val="5128586"/>
            <a:satOff val="5470"/>
            <a:lumOff val="1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The long diameter of the kidney was determined as the maximum longitudinal dimension in coronal section. </a:t>
          </a:r>
        </a:p>
      </dsp:txBody>
      <dsp:txXfrm>
        <a:off x="677923" y="1892774"/>
        <a:ext cx="3052991" cy="744653"/>
      </dsp:txXfrm>
    </dsp:sp>
    <dsp:sp modelId="{EC5C4826-43D7-4E21-B803-A8D45558F8C3}">
      <dsp:nvSpPr>
        <dsp:cNvPr id="0" name=""/>
        <dsp:cNvSpPr/>
      </dsp:nvSpPr>
      <dsp:spPr>
        <a:xfrm>
          <a:off x="984595" y="2804411"/>
          <a:ext cx="3938384" cy="790987"/>
        </a:xfrm>
        <a:prstGeom prst="roundRect">
          <a:avLst>
            <a:gd name="adj" fmla="val 10000"/>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Kidney cortical thickness was measured from the outer border of the renal cortex to the outer border of the medullary pyramid.</a:t>
          </a:r>
        </a:p>
      </dsp:txBody>
      <dsp:txXfrm>
        <a:off x="1007762" y="2827578"/>
        <a:ext cx="3048068" cy="744653"/>
      </dsp:txXfrm>
    </dsp:sp>
    <dsp:sp modelId="{1889D9F5-6570-4C70-A21C-008F61656A93}">
      <dsp:nvSpPr>
        <dsp:cNvPr id="0" name=""/>
        <dsp:cNvSpPr/>
      </dsp:nvSpPr>
      <dsp:spPr>
        <a:xfrm>
          <a:off x="3424241" y="605824"/>
          <a:ext cx="514142" cy="51414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539923" y="605824"/>
        <a:ext cx="282778" cy="386892"/>
      </dsp:txXfrm>
    </dsp:sp>
    <dsp:sp modelId="{66D7802E-50C6-44E2-8056-17FD76501423}">
      <dsp:nvSpPr>
        <dsp:cNvPr id="0" name=""/>
        <dsp:cNvSpPr/>
      </dsp:nvSpPr>
      <dsp:spPr>
        <a:xfrm>
          <a:off x="3754081" y="1540628"/>
          <a:ext cx="514142" cy="514142"/>
        </a:xfrm>
        <a:prstGeom prst="downArrow">
          <a:avLst>
            <a:gd name="adj1" fmla="val 55000"/>
            <a:gd name="adj2" fmla="val 45000"/>
          </a:avLst>
        </a:prstGeom>
        <a:solidFill>
          <a:schemeClr val="accent2">
            <a:tint val="40000"/>
            <a:alpha val="90000"/>
            <a:hueOff val="4023077"/>
            <a:satOff val="7106"/>
            <a:lumOff val="653"/>
            <a:alphaOff val="0"/>
          </a:schemeClr>
        </a:solidFill>
        <a:ln w="12700" cap="flat" cmpd="sng" algn="ctr">
          <a:solidFill>
            <a:schemeClr val="accent2">
              <a:tint val="40000"/>
              <a:alpha val="90000"/>
              <a:hueOff val="4023077"/>
              <a:satOff val="7106"/>
              <a:lumOff val="6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869763" y="1540628"/>
        <a:ext cx="282778" cy="386892"/>
      </dsp:txXfrm>
    </dsp:sp>
    <dsp:sp modelId="{6F4543C9-97E9-4714-88B1-AF772D5B4954}">
      <dsp:nvSpPr>
        <dsp:cNvPr id="0" name=""/>
        <dsp:cNvSpPr/>
      </dsp:nvSpPr>
      <dsp:spPr>
        <a:xfrm>
          <a:off x="4078998" y="2475432"/>
          <a:ext cx="514142" cy="514142"/>
        </a:xfrm>
        <a:prstGeom prst="downArrow">
          <a:avLst>
            <a:gd name="adj1" fmla="val 55000"/>
            <a:gd name="adj2" fmla="val 45000"/>
          </a:avLst>
        </a:prstGeom>
        <a:solidFill>
          <a:schemeClr val="accent2">
            <a:tint val="40000"/>
            <a:alpha val="90000"/>
            <a:hueOff val="8046153"/>
            <a:satOff val="14212"/>
            <a:lumOff val="1305"/>
            <a:alphaOff val="0"/>
          </a:schemeClr>
        </a:solidFill>
        <a:ln w="12700" cap="flat" cmpd="sng" algn="ctr">
          <a:solidFill>
            <a:schemeClr val="accent2">
              <a:tint val="40000"/>
              <a:alpha val="90000"/>
              <a:hueOff val="8046153"/>
              <a:satOff val="14212"/>
              <a:lumOff val="13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194680" y="2475432"/>
        <a:ext cx="282778" cy="3868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C882E-D556-40CD-B942-19CCD8DF5F14}">
      <dsp:nvSpPr>
        <dsp:cNvPr id="0" name=""/>
        <dsp:cNvSpPr/>
      </dsp:nvSpPr>
      <dsp:spPr>
        <a:xfrm>
          <a:off x="0" y="116602"/>
          <a:ext cx="5151846" cy="8026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Using the </a:t>
          </a:r>
          <a:r>
            <a:rPr lang="en-US" sz="1400" kern="1200" dirty="0" err="1"/>
            <a:t>ElastPQ</a:t>
          </a:r>
          <a:r>
            <a:rPr lang="en-US" sz="1400" kern="1200" dirty="0"/>
            <a:t> software, imaging was focused on the long axis view of the kidneys with the transducer placed parallel, without any pressure. </a:t>
          </a:r>
        </a:p>
      </dsp:txBody>
      <dsp:txXfrm>
        <a:off x="39181" y="155783"/>
        <a:ext cx="5073484" cy="724258"/>
      </dsp:txXfrm>
    </dsp:sp>
    <dsp:sp modelId="{9BBE38A3-71D1-440A-B5FD-69C9B98523C5}">
      <dsp:nvSpPr>
        <dsp:cNvPr id="0" name=""/>
        <dsp:cNvSpPr/>
      </dsp:nvSpPr>
      <dsp:spPr>
        <a:xfrm>
          <a:off x="0" y="959542"/>
          <a:ext cx="5151846" cy="802620"/>
        </a:xfrm>
        <a:prstGeom prst="roundRect">
          <a:avLst/>
        </a:prstGeom>
        <a:solidFill>
          <a:schemeClr val="accent2">
            <a:hueOff val="1923220"/>
            <a:satOff val="2051"/>
            <a:lumOff val="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patients were told to hold their breath (to </a:t>
          </a:r>
          <a:r>
            <a:rPr lang="en-US" sz="1400" kern="1200" dirty="0" err="1"/>
            <a:t>stabilised</a:t>
          </a:r>
          <a:r>
            <a:rPr lang="en-US" sz="1400" kern="1200" dirty="0"/>
            <a:t> image).</a:t>
          </a:r>
        </a:p>
      </dsp:txBody>
      <dsp:txXfrm>
        <a:off x="39181" y="998723"/>
        <a:ext cx="5073484" cy="724258"/>
      </dsp:txXfrm>
    </dsp:sp>
    <dsp:sp modelId="{3355E1F9-D7D4-47DF-B4D7-08D8C6087111}">
      <dsp:nvSpPr>
        <dsp:cNvPr id="0" name=""/>
        <dsp:cNvSpPr/>
      </dsp:nvSpPr>
      <dsp:spPr>
        <a:xfrm>
          <a:off x="0" y="1802482"/>
          <a:ext cx="5151846" cy="802620"/>
        </a:xfrm>
        <a:prstGeom prst="roundRect">
          <a:avLst/>
        </a:prstGeom>
        <a:solidFill>
          <a:schemeClr val="accent2">
            <a:hueOff val="3846440"/>
            <a:satOff val="4103"/>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 region of interest (ROI) with a fixed size of 0.5 × 0.8 × 0.02 cm3 was placed in the renal cortex, excluding the renal medulla and sinus</a:t>
          </a:r>
        </a:p>
      </dsp:txBody>
      <dsp:txXfrm>
        <a:off x="39181" y="1841663"/>
        <a:ext cx="5073484" cy="724258"/>
      </dsp:txXfrm>
    </dsp:sp>
    <dsp:sp modelId="{430C3514-D143-4328-9759-1E27AD37B929}">
      <dsp:nvSpPr>
        <dsp:cNvPr id="0" name=""/>
        <dsp:cNvSpPr/>
      </dsp:nvSpPr>
      <dsp:spPr>
        <a:xfrm>
          <a:off x="0" y="2645422"/>
          <a:ext cx="5151846" cy="802620"/>
        </a:xfrm>
        <a:prstGeom prst="roundRect">
          <a:avLst/>
        </a:prstGeom>
        <a:solidFill>
          <a:schemeClr val="accent2">
            <a:hueOff val="5769660"/>
            <a:satOff val="6154"/>
            <a:lumOff val="19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Effective stiffness values were measured five consecutive times at the midregion of the kidneys on each side, with shear wave travel oriented perpendicular to the radially arranged tubular system. </a:t>
          </a:r>
        </a:p>
      </dsp:txBody>
      <dsp:txXfrm>
        <a:off x="39181" y="2684603"/>
        <a:ext cx="5073484" cy="724258"/>
      </dsp:txXfrm>
    </dsp:sp>
    <dsp:sp modelId="{67BC3B65-FE47-425E-AFAE-7B30CD6E8E60}">
      <dsp:nvSpPr>
        <dsp:cNvPr id="0" name=""/>
        <dsp:cNvSpPr/>
      </dsp:nvSpPr>
      <dsp:spPr>
        <a:xfrm>
          <a:off x="0" y="3488362"/>
          <a:ext cx="5151846" cy="802620"/>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 mean value for each kidney was recorded</a:t>
          </a:r>
        </a:p>
      </dsp:txBody>
      <dsp:txXfrm>
        <a:off x="39181" y="3527543"/>
        <a:ext cx="5073484" cy="7242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0AFB2-DAAA-4776-830D-FAA3C8C93C82}" type="datetimeFigureOut">
              <a:rPr lang="en-US" smtClean="0"/>
              <a:t>1/14/2024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B768D-7287-49B6-BA34-752DCF670277}" type="slidenum">
              <a:rPr lang="en-US" smtClean="0"/>
              <a:t>‹#›</a:t>
            </a:fld>
            <a:endParaRPr lang="en-US"/>
          </a:p>
        </p:txBody>
      </p:sp>
    </p:spTree>
    <p:extLst>
      <p:ext uri="{BB962C8B-B14F-4D97-AF65-F5344CB8AC3E}">
        <p14:creationId xmlns:p14="http://schemas.microsoft.com/office/powerpoint/2010/main" val="406854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B768D-7287-49B6-BA34-752DCF670277}" type="slidenum">
              <a:rPr lang="en-US" smtClean="0"/>
              <a:t>7</a:t>
            </a:fld>
            <a:endParaRPr lang="en-US"/>
          </a:p>
        </p:txBody>
      </p:sp>
    </p:spTree>
    <p:extLst>
      <p:ext uri="{BB962C8B-B14F-4D97-AF65-F5344CB8AC3E}">
        <p14:creationId xmlns:p14="http://schemas.microsoft.com/office/powerpoint/2010/main" val="255517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Pro-Regular"/>
              </a:rPr>
              <a:t>tests were performed on the data collected and significance</a:t>
            </a:r>
          </a:p>
          <a:p>
            <a:pPr algn="l"/>
            <a:r>
              <a:rPr lang="en-US" sz="1800" b="0" i="0" u="none" strike="noStrike" baseline="0" dirty="0">
                <a:latin typeface="MinionPro-Regular"/>
              </a:rPr>
              <a:t>levels were declared at </a:t>
            </a:r>
            <a:r>
              <a:rPr lang="en-US" sz="1800" b="0" i="1" u="none" strike="noStrike" baseline="0" dirty="0">
                <a:latin typeface="MinionPro-It"/>
              </a:rPr>
              <a:t>p </a:t>
            </a:r>
            <a:r>
              <a:rPr lang="en-US" sz="1800" b="0" i="0" u="none" strike="noStrike" baseline="0" dirty="0">
                <a:latin typeface="MinionPro-Regular"/>
              </a:rPr>
              <a:t>≤ 0.05.</a:t>
            </a:r>
            <a:br>
              <a:rPr lang="en-US" sz="1800" b="0" i="0" u="none" strike="noStrike" baseline="0" dirty="0">
                <a:latin typeface="MinionPro-Regular"/>
              </a:rPr>
            </a:br>
            <a:r>
              <a:rPr lang="en-US" sz="1800" b="0" i="0" u="none" strike="noStrike" baseline="0" dirty="0">
                <a:latin typeface="MinionPro-Regular"/>
              </a:rPr>
              <a:t>The degree of agreement was quantified as either poor (ICC</a:t>
            </a:r>
          </a:p>
          <a:p>
            <a:pPr algn="l"/>
            <a:r>
              <a:rPr lang="en-US" sz="1800" b="0" i="0" u="none" strike="noStrike" baseline="0" dirty="0">
                <a:latin typeface="MinionPro-Regular"/>
              </a:rPr>
              <a:t>&lt; 0.40), fair to good (ICC 0.40–0.75) or excellent (ICC &gt; 0.75)</a:t>
            </a:r>
            <a:endParaRPr lang="en-US" dirty="0"/>
          </a:p>
        </p:txBody>
      </p:sp>
      <p:sp>
        <p:nvSpPr>
          <p:cNvPr id="4" name="Slide Number Placeholder 3"/>
          <p:cNvSpPr>
            <a:spLocks noGrp="1"/>
          </p:cNvSpPr>
          <p:nvPr>
            <p:ph type="sldNum" sz="quarter" idx="5"/>
          </p:nvPr>
        </p:nvSpPr>
        <p:spPr/>
        <p:txBody>
          <a:bodyPr/>
          <a:lstStyle/>
          <a:p>
            <a:fld id="{0FCB768D-7287-49B6-BA34-752DCF670277}" type="slidenum">
              <a:rPr lang="en-US" smtClean="0"/>
              <a:t>15</a:t>
            </a:fld>
            <a:endParaRPr lang="en-US"/>
          </a:p>
        </p:txBody>
      </p:sp>
    </p:spTree>
    <p:extLst>
      <p:ext uri="{BB962C8B-B14F-4D97-AF65-F5344CB8AC3E}">
        <p14:creationId xmlns:p14="http://schemas.microsoft.com/office/powerpoint/2010/main" val="246286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Pro-Regular"/>
              </a:rPr>
              <a:t>A total of 309 adults comprises 106 patients and 203</a:t>
            </a:r>
          </a:p>
          <a:p>
            <a:pPr algn="l"/>
            <a:r>
              <a:rPr lang="en-US" sz="1800" b="0" i="0" u="none" strike="noStrike" baseline="0" dirty="0">
                <a:solidFill>
                  <a:srgbClr val="000000"/>
                </a:solidFill>
                <a:latin typeface="MinionPro-Regular"/>
              </a:rPr>
              <a:t>control subjects were assessed. </a:t>
            </a:r>
            <a:endParaRPr lang="en-US" dirty="0"/>
          </a:p>
        </p:txBody>
      </p:sp>
      <p:sp>
        <p:nvSpPr>
          <p:cNvPr id="4" name="Slide Number Placeholder 3"/>
          <p:cNvSpPr>
            <a:spLocks noGrp="1"/>
          </p:cNvSpPr>
          <p:nvPr>
            <p:ph type="sldNum" sz="quarter" idx="5"/>
          </p:nvPr>
        </p:nvSpPr>
        <p:spPr/>
        <p:txBody>
          <a:bodyPr/>
          <a:lstStyle/>
          <a:p>
            <a:fld id="{0FCB768D-7287-49B6-BA34-752DCF670277}" type="slidenum">
              <a:rPr lang="en-US" smtClean="0"/>
              <a:t>16</a:t>
            </a:fld>
            <a:endParaRPr lang="en-US"/>
          </a:p>
        </p:txBody>
      </p:sp>
    </p:spTree>
    <p:extLst>
      <p:ext uri="{BB962C8B-B14F-4D97-AF65-F5344CB8AC3E}">
        <p14:creationId xmlns:p14="http://schemas.microsoft.com/office/powerpoint/2010/main" val="798364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Pro-Regular"/>
              </a:rPr>
              <a:t>Tukey </a:t>
            </a:r>
            <a:r>
              <a:rPr lang="en-US" sz="1800" b="0" i="1" u="none" strike="noStrike" baseline="0" dirty="0">
                <a:latin typeface="MinionPro-It"/>
              </a:rPr>
              <a:t>post hoc </a:t>
            </a:r>
            <a:r>
              <a:rPr lang="en-US" sz="1800" b="0" i="0" u="none" strike="noStrike" baseline="0" dirty="0">
                <a:latin typeface="MinionPro-Regular"/>
              </a:rPr>
              <a:t>test revealed that the YM measurements were lower in the group that had higher eGFR with difficulty to distinguish between CKD 3, 4 and 5 the large variance within the groups.</a:t>
            </a:r>
          </a:p>
          <a:p>
            <a:pPr algn="l"/>
            <a:endParaRPr lang="en-US" sz="1800" b="0" i="0" u="none" strike="noStrike" baseline="0" dirty="0">
              <a:latin typeface="MinionPro-Regular"/>
            </a:endParaRPr>
          </a:p>
          <a:p>
            <a:pPr algn="l"/>
            <a:r>
              <a:rPr lang="en-US" sz="1800" b="0" i="0" u="none" strike="noStrike" baseline="0" dirty="0">
                <a:solidFill>
                  <a:srgbClr val="000000"/>
                </a:solidFill>
                <a:latin typeface="MinionPro-Regular"/>
              </a:rPr>
              <a:t>The area under the ROC curve for SWE (0.87) was larger than that of kidney length and cortical thickness measured using conventional ultrasound</a:t>
            </a:r>
          </a:p>
          <a:p>
            <a:pPr algn="l"/>
            <a:r>
              <a:rPr lang="en-US" sz="1800" b="0" i="0" u="none" strike="noStrike" baseline="0" dirty="0">
                <a:solidFill>
                  <a:srgbClr val="000000"/>
                </a:solidFill>
                <a:latin typeface="MinionPro-Regular"/>
              </a:rPr>
              <a:t>(</a:t>
            </a:r>
            <a:r>
              <a:rPr lang="en-US" sz="1800" b="0" i="0" u="none" strike="noStrike" baseline="0" dirty="0">
                <a:solidFill>
                  <a:srgbClr val="0000FF"/>
                </a:solidFill>
                <a:latin typeface="MinionPro-Regular"/>
              </a:rPr>
              <a:t>Table 4</a:t>
            </a:r>
            <a:r>
              <a:rPr lang="en-US" sz="1800" b="0" i="0" u="none" strike="noStrike" baseline="0" dirty="0">
                <a:solidFill>
                  <a:srgbClr val="000000"/>
                </a:solidFill>
                <a:latin typeface="MinionPro-Regular"/>
              </a:rPr>
              <a:t>). We obtained a YM measurement cut-off value of 4.31 kPa, of which a value less or equal to this suggested a non-diseased kidney. </a:t>
            </a:r>
          </a:p>
          <a:p>
            <a:pPr algn="l"/>
            <a:r>
              <a:rPr lang="en-US" sz="1800" b="0" i="0" u="none" strike="noStrike" baseline="0" dirty="0">
                <a:solidFill>
                  <a:srgbClr val="000000"/>
                </a:solidFill>
                <a:latin typeface="MinionPro-Regular"/>
              </a:rPr>
              <a:t>This yielded a sensitivity and specificity of 80.3% and 79.5%, respectively</a:t>
            </a:r>
            <a:endParaRPr lang="en-US" b="1" dirty="0"/>
          </a:p>
        </p:txBody>
      </p:sp>
      <p:sp>
        <p:nvSpPr>
          <p:cNvPr id="4" name="Slide Number Placeholder 3"/>
          <p:cNvSpPr>
            <a:spLocks noGrp="1"/>
          </p:cNvSpPr>
          <p:nvPr>
            <p:ph type="sldNum" sz="quarter" idx="5"/>
          </p:nvPr>
        </p:nvSpPr>
        <p:spPr/>
        <p:txBody>
          <a:bodyPr/>
          <a:lstStyle/>
          <a:p>
            <a:fld id="{0FCB768D-7287-49B6-BA34-752DCF670277}" type="slidenum">
              <a:rPr lang="en-US" smtClean="0"/>
              <a:t>17</a:t>
            </a:fld>
            <a:endParaRPr lang="en-US"/>
          </a:p>
        </p:txBody>
      </p:sp>
    </p:spTree>
    <p:extLst>
      <p:ext uri="{BB962C8B-B14F-4D97-AF65-F5344CB8AC3E}">
        <p14:creationId xmlns:p14="http://schemas.microsoft.com/office/powerpoint/2010/main" val="3983919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Pro-Regular"/>
              </a:rPr>
              <a:t>The ICC of the first and second readers were 0.839 [95% confidence interval (CI): 0.734–0.903) and 0.758 (95% CI:</a:t>
            </a:r>
          </a:p>
          <a:p>
            <a:pPr algn="l"/>
            <a:r>
              <a:rPr lang="en-US" sz="1800" b="0" i="0" u="none" strike="noStrike" baseline="0" dirty="0">
                <a:latin typeface="MinionPro-Regular"/>
              </a:rPr>
              <a:t>0.600–0.854), respectively. For interobserver reliability, the ICC was 0.687 (95% CI: 0.473–0.807). </a:t>
            </a:r>
          </a:p>
          <a:p>
            <a:pPr algn="l"/>
            <a:endParaRPr lang="en-US" sz="1800" b="0" i="0" u="none" strike="noStrike" baseline="0" dirty="0">
              <a:latin typeface="MinionPro-Regular"/>
            </a:endParaRPr>
          </a:p>
          <a:p>
            <a:pPr algn="l"/>
            <a:r>
              <a:rPr lang="en-US" sz="1800" b="0" i="0" u="none" strike="noStrike" baseline="0" dirty="0">
                <a:latin typeface="MinionPro-Regular"/>
              </a:rPr>
              <a:t>A paired-sample </a:t>
            </a:r>
            <a:r>
              <a:rPr lang="en-US" sz="1800" b="0" i="1" u="none" strike="noStrike" baseline="0" dirty="0">
                <a:latin typeface="MinionPro-It"/>
              </a:rPr>
              <a:t>t</a:t>
            </a:r>
            <a:r>
              <a:rPr lang="en-US" sz="1800" b="0" i="0" u="none" strike="noStrike" baseline="0" dirty="0">
                <a:latin typeface="MinionPro-Regular"/>
              </a:rPr>
              <a:t>-test showed that there was no significant difference in YM measurements of the renal cortices between empty and full bladder states.</a:t>
            </a:r>
          </a:p>
        </p:txBody>
      </p:sp>
      <p:sp>
        <p:nvSpPr>
          <p:cNvPr id="4" name="Slide Number Placeholder 3"/>
          <p:cNvSpPr>
            <a:spLocks noGrp="1"/>
          </p:cNvSpPr>
          <p:nvPr>
            <p:ph type="sldNum" sz="quarter" idx="5"/>
          </p:nvPr>
        </p:nvSpPr>
        <p:spPr/>
        <p:txBody>
          <a:bodyPr/>
          <a:lstStyle/>
          <a:p>
            <a:fld id="{0FCB768D-7287-49B6-BA34-752DCF670277}" type="slidenum">
              <a:rPr lang="en-US" smtClean="0"/>
              <a:t>18</a:t>
            </a:fld>
            <a:endParaRPr lang="en-US"/>
          </a:p>
        </p:txBody>
      </p:sp>
    </p:spTree>
    <p:extLst>
      <p:ext uri="{BB962C8B-B14F-4D97-AF65-F5344CB8AC3E}">
        <p14:creationId xmlns:p14="http://schemas.microsoft.com/office/powerpoint/2010/main" val="183730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Tubulointerstitial renal fibrosis, a progressive detrimental</a:t>
            </a:r>
          </a:p>
          <a:p>
            <a:r>
              <a:rPr lang="en-US" dirty="0"/>
              <a:t>connective tissue deposition in the kidney parenchyma, appeared</a:t>
            </a:r>
          </a:p>
          <a:p>
            <a:r>
              <a:rPr lang="en-US" dirty="0"/>
              <a:t>to be the leading cause in renal function deterioration. Progressive</a:t>
            </a:r>
          </a:p>
          <a:p>
            <a:r>
              <a:rPr lang="en-US" dirty="0"/>
              <a:t>interstitial damage results in declining GFR, indicating an</a:t>
            </a:r>
          </a:p>
          <a:p>
            <a:r>
              <a:rPr lang="en-US" dirty="0"/>
              <a:t>inverse correlation between serum creatinine and GFR.14 Hyperfiltration</a:t>
            </a:r>
          </a:p>
          <a:p>
            <a:r>
              <a:rPr lang="en-US" dirty="0"/>
              <a:t>may also cause interstitial damage at the glomerulus,</a:t>
            </a:r>
          </a:p>
          <a:p>
            <a:r>
              <a:rPr lang="en-US" dirty="0"/>
              <a:t>leading to tubulointerstitial injury as plasma proteins are forced</a:t>
            </a:r>
          </a:p>
          <a:p>
            <a:r>
              <a:rPr lang="en-US" dirty="0"/>
              <a:t>out into the tubule and urine.15 Protein reuptake at the tubules</a:t>
            </a:r>
          </a:p>
          <a:p>
            <a:r>
              <a:rPr lang="en-US" dirty="0"/>
              <a:t>may result in the development of inflammation and fibrosis. As</a:t>
            </a:r>
          </a:p>
          <a:p>
            <a:r>
              <a:rPr lang="en-US" dirty="0"/>
              <a:t>the degree of fibrosis increases, the affected tissue area becomes</a:t>
            </a:r>
          </a:p>
          <a:p>
            <a:r>
              <a:rPr lang="en-US" dirty="0"/>
              <a:t>stiffer, allowing shear waves generated by a transducer to propagate</a:t>
            </a:r>
          </a:p>
          <a:p>
            <a:r>
              <a:rPr lang="en-US" dirty="0"/>
              <a:t>quickly.16,17 The GFR was inversely related to the degree of</a:t>
            </a:r>
          </a:p>
          <a:p>
            <a:r>
              <a:rPr lang="en-US" dirty="0"/>
              <a:t>renal fibrosis, which in turn is directly related to the propagation</a:t>
            </a:r>
          </a:p>
          <a:p>
            <a:r>
              <a:rPr lang="en-US" dirty="0"/>
              <a:t>of shear waves. Our results concur with this, where YM measurements</a:t>
            </a:r>
          </a:p>
          <a:p>
            <a:r>
              <a:rPr lang="en-US" dirty="0"/>
              <a:t>significantly correlated with eGFR, and serum creatinine</a:t>
            </a:r>
          </a:p>
          <a:p>
            <a:r>
              <a:rPr lang="en-US" dirty="0"/>
              <a:t>and urea</a:t>
            </a:r>
          </a:p>
        </p:txBody>
      </p:sp>
      <p:sp>
        <p:nvSpPr>
          <p:cNvPr id="4" name="Slide Number Placeholder 3"/>
          <p:cNvSpPr>
            <a:spLocks noGrp="1"/>
          </p:cNvSpPr>
          <p:nvPr>
            <p:ph type="sldNum" sz="quarter" idx="5"/>
          </p:nvPr>
        </p:nvSpPr>
        <p:spPr/>
        <p:txBody>
          <a:bodyPr/>
          <a:lstStyle/>
          <a:p>
            <a:fld id="{0FCB768D-7287-49B6-BA34-752DCF670277}" type="slidenum">
              <a:rPr lang="en-US" smtClean="0"/>
              <a:t>20</a:t>
            </a:fld>
            <a:endParaRPr lang="en-US"/>
          </a:p>
        </p:txBody>
      </p:sp>
    </p:spTree>
    <p:extLst>
      <p:ext uri="{BB962C8B-B14F-4D97-AF65-F5344CB8AC3E}">
        <p14:creationId xmlns:p14="http://schemas.microsoft.com/office/powerpoint/2010/main" val="440026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Results of SWE is encouraging.</a:t>
            </a:r>
          </a:p>
          <a:p>
            <a:pPr algn="l"/>
            <a:br>
              <a:rPr lang="en-US" dirty="0"/>
            </a:br>
            <a:r>
              <a:rPr lang="en-US" sz="1800" b="0" i="0" u="none" strike="noStrike" baseline="0" dirty="0">
                <a:latin typeface="MinionPro-Regular"/>
              </a:rPr>
              <a:t>However, an overly-distended bladder with transmitted backpressure might give a</a:t>
            </a:r>
          </a:p>
          <a:p>
            <a:pPr algn="l"/>
            <a:r>
              <a:rPr lang="en-US" sz="1800" b="0" i="0" u="none" strike="noStrike" baseline="0" dirty="0">
                <a:latin typeface="MinionPro-Regular"/>
              </a:rPr>
              <a:t>false positive for obstructive hydronephrosis</a:t>
            </a:r>
            <a:br>
              <a:rPr lang="en-US" dirty="0"/>
            </a:br>
            <a:br>
              <a:rPr lang="en-US" dirty="0"/>
            </a:br>
            <a:br>
              <a:rPr lang="en-US" dirty="0"/>
            </a:br>
            <a:r>
              <a:rPr lang="en-US" sz="1800" b="0" i="0" u="none" strike="noStrike" baseline="0" dirty="0">
                <a:solidFill>
                  <a:srgbClr val="000000"/>
                </a:solidFill>
                <a:latin typeface="MinionPro-Regular"/>
              </a:rPr>
              <a:t>It is known that kidney tissue is anisotropic, hence, the properties are not the same in all axis orientations.</a:t>
            </a:r>
          </a:p>
          <a:p>
            <a:pPr algn="l"/>
            <a:r>
              <a:rPr lang="en-US" sz="1800" b="0" i="0" u="none" strike="noStrike" baseline="0" dirty="0">
                <a:solidFill>
                  <a:srgbClr val="000000"/>
                </a:solidFill>
                <a:latin typeface="MinionPro-Regular"/>
              </a:rPr>
              <a:t>Sending ultrasound beams in different axes on these structures (loops of Henle and vasa recta within the medulla, collecting ducts within cortex</a:t>
            </a:r>
          </a:p>
          <a:p>
            <a:pPr algn="l"/>
            <a:r>
              <a:rPr lang="en-US" sz="1800" b="0" i="0" u="none" strike="noStrike" baseline="0" dirty="0">
                <a:solidFill>
                  <a:srgbClr val="000000"/>
                </a:solidFill>
                <a:latin typeface="MinionPro-Regular"/>
              </a:rPr>
              <a:t>and medulla) might lead to different elasticity values due to the difference in the way the shear waves propagate</a:t>
            </a:r>
            <a:endParaRPr lang="en-US" dirty="0"/>
          </a:p>
        </p:txBody>
      </p:sp>
      <p:sp>
        <p:nvSpPr>
          <p:cNvPr id="4" name="Slide Number Placeholder 3"/>
          <p:cNvSpPr>
            <a:spLocks noGrp="1"/>
          </p:cNvSpPr>
          <p:nvPr>
            <p:ph type="sldNum" sz="quarter" idx="5"/>
          </p:nvPr>
        </p:nvSpPr>
        <p:spPr/>
        <p:txBody>
          <a:bodyPr/>
          <a:lstStyle/>
          <a:p>
            <a:fld id="{0FCB768D-7287-49B6-BA34-752DCF670277}" type="slidenum">
              <a:rPr lang="en-US" smtClean="0"/>
              <a:t>22</a:t>
            </a:fld>
            <a:endParaRPr lang="en-US"/>
          </a:p>
        </p:txBody>
      </p:sp>
    </p:spTree>
    <p:extLst>
      <p:ext uri="{BB962C8B-B14F-4D97-AF65-F5344CB8AC3E}">
        <p14:creationId xmlns:p14="http://schemas.microsoft.com/office/powerpoint/2010/main" val="63368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Sunday, January 14, 2024</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509310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Sunday, January 14, 2024</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51085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Sunday, January 14, 2024</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348730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0863" y="6514906"/>
            <a:ext cx="2628900" cy="138499"/>
          </a:xfrm>
        </p:spPr>
        <p:txBody>
          <a:bodyPr/>
          <a:lstStyle/>
          <a:p>
            <a:fld id="{48A87A34-81AB-432B-8DAE-1953F412C126}" type="datetimeFigureOut">
              <a:rPr lang="en-US" dirty="0"/>
              <a:t>1/15/2024</a:t>
            </a:fld>
            <a:endParaRPr lang="en-US" dirty="0"/>
          </a:p>
        </p:txBody>
      </p:sp>
      <p:sp>
        <p:nvSpPr>
          <p:cNvPr id="5" name="Footer Placeholder 4"/>
          <p:cNvSpPr>
            <a:spLocks noGrp="1"/>
          </p:cNvSpPr>
          <p:nvPr>
            <p:ph type="ftr" sz="quarter" idx="11"/>
          </p:nvPr>
        </p:nvSpPr>
        <p:spPr>
          <a:xfrm>
            <a:off x="3359150" y="6514906"/>
            <a:ext cx="6379210" cy="138499"/>
          </a:xfrm>
        </p:spPr>
        <p:txBody>
          <a:bodyPr/>
          <a:lstStyle/>
          <a:p>
            <a:endParaRPr lang="en-US" dirty="0"/>
          </a:p>
        </p:txBody>
      </p:sp>
      <p:sp>
        <p:nvSpPr>
          <p:cNvPr id="6" name="Slide Number Placeholder 5"/>
          <p:cNvSpPr>
            <a:spLocks noGrp="1"/>
          </p:cNvSpPr>
          <p:nvPr>
            <p:ph type="sldNum" sz="quarter" idx="12"/>
          </p:nvPr>
        </p:nvSpPr>
        <p:spPr>
          <a:xfrm>
            <a:off x="9948863" y="6514906"/>
            <a:ext cx="1692274" cy="13849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7141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Sunday, January 14, 2024</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6691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Sunday, January 14, 2024</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4843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Sunday, January 14, 2024</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7280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Sunday, January 14, 2024</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855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Sunday, January 14, 2024</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230676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Sunday, January 14, 2024</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6303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Sunday, January 14, 2024</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843733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Sunday, January 14, 2024</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36966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Sunday, January 14, 2024</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753597572"/>
      </p:ext>
    </p:extLst>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19" r:id="rId6"/>
    <p:sldLayoutId id="2147483815" r:id="rId7"/>
    <p:sldLayoutId id="2147483816" r:id="rId8"/>
    <p:sldLayoutId id="2147483817" r:id="rId9"/>
    <p:sldLayoutId id="2147483818" r:id="rId10"/>
    <p:sldLayoutId id="2147483820" r:id="rId11"/>
    <p:sldLayoutId id="2147483827" r:id="rId12"/>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4.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0513" y="5334748"/>
            <a:ext cx="508602" cy="990000"/>
            <a:chOff x="10490969" y="1448827"/>
            <a:chExt cx="678135" cy="990000"/>
          </a:xfrm>
        </p:grpSpPr>
        <p:sp>
          <p:nvSpPr>
            <p:cNvPr id="52" name="Freeform: Shape 51">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Oval 57">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Freeform: Shape 54">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57" name="Rectangle 5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61BD18-D9BE-8D3C-1EAA-B669861DC638}"/>
              </a:ext>
            </a:extLst>
          </p:cNvPr>
          <p:cNvSpPr>
            <a:spLocks noGrp="1"/>
          </p:cNvSpPr>
          <p:nvPr>
            <p:ph type="ctrTitle"/>
          </p:nvPr>
        </p:nvSpPr>
        <p:spPr>
          <a:xfrm>
            <a:off x="413147" y="4508500"/>
            <a:ext cx="3375421" cy="1562959"/>
          </a:xfrm>
        </p:spPr>
        <p:txBody>
          <a:bodyPr vert="horz" wrap="square" lIns="0" tIns="0" rIns="0" bIns="0" rtlCol="0" anchor="t" anchorCtr="0">
            <a:normAutofit/>
          </a:bodyPr>
          <a:lstStyle/>
          <a:p>
            <a:r>
              <a:rPr lang="en-US" sz="4800" kern="1200" dirty="0">
                <a:solidFill>
                  <a:schemeClr val="tx1"/>
                </a:solidFill>
                <a:latin typeface="+mj-lt"/>
                <a:ea typeface="+mj-ea"/>
                <a:cs typeface="+mj-cs"/>
              </a:rPr>
              <a:t>Journal Club</a:t>
            </a: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15.1.24</a:t>
            </a:r>
          </a:p>
        </p:txBody>
      </p:sp>
      <p:pic>
        <p:nvPicPr>
          <p:cNvPr id="4" name="Picture 3" descr="Abstract smoke background">
            <a:extLst>
              <a:ext uri="{FF2B5EF4-FFF2-40B4-BE49-F238E27FC236}">
                <a16:creationId xmlns:a16="http://schemas.microsoft.com/office/drawing/2014/main" id="{C81D8F26-AF67-5B04-43B4-79020FB7ABF3}"/>
              </a:ext>
            </a:extLst>
          </p:cNvPr>
          <p:cNvPicPr>
            <a:picLocks noChangeAspect="1"/>
          </p:cNvPicPr>
          <p:nvPr/>
        </p:nvPicPr>
        <p:blipFill rotWithShape="1">
          <a:blip r:embed="rId2"/>
          <a:srcRect t="17726" b="20157"/>
          <a:stretch/>
        </p:blipFill>
        <p:spPr>
          <a:xfrm>
            <a:off x="20" y="1"/>
            <a:ext cx="9143980" cy="3777175"/>
          </a:xfrm>
          <a:custGeom>
            <a:avLst/>
            <a:gdLst/>
            <a:ahLst/>
            <a:cxnLst/>
            <a:rect l="l" t="t" r="r" b="b"/>
            <a:pathLst>
              <a:path w="12192000" h="3777175">
                <a:moveTo>
                  <a:pt x="0" y="0"/>
                </a:moveTo>
                <a:lnTo>
                  <a:pt x="12192000" y="0"/>
                </a:lnTo>
                <a:lnTo>
                  <a:pt x="12192000" y="3777175"/>
                </a:lnTo>
                <a:lnTo>
                  <a:pt x="0" y="3777175"/>
                </a:lnTo>
                <a:close/>
              </a:path>
            </a:pathLst>
          </a:custGeom>
        </p:spPr>
      </p:pic>
      <p:sp>
        <p:nvSpPr>
          <p:cNvPr id="59" name="Oval 58">
            <a:extLst>
              <a:ext uri="{FF2B5EF4-FFF2-40B4-BE49-F238E27FC236}">
                <a16:creationId xmlns:a16="http://schemas.microsoft.com/office/drawing/2014/main" id="{C5D31EF7-7A67-43B2-8B5E-B4A6241B1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09" y="3602837"/>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ubtitle 2">
            <a:extLst>
              <a:ext uri="{FF2B5EF4-FFF2-40B4-BE49-F238E27FC236}">
                <a16:creationId xmlns:a16="http://schemas.microsoft.com/office/drawing/2014/main" id="{FF173CB9-6327-80DC-8EBB-68FF06C6035B}"/>
              </a:ext>
            </a:extLst>
          </p:cNvPr>
          <p:cNvSpPr>
            <a:spLocks noGrp="1"/>
          </p:cNvSpPr>
          <p:nvPr>
            <p:ph type="subTitle" idx="1"/>
          </p:nvPr>
        </p:nvSpPr>
        <p:spPr>
          <a:xfrm>
            <a:off x="3950493" y="4508500"/>
            <a:ext cx="4780360" cy="1562959"/>
          </a:xfrm>
        </p:spPr>
        <p:txBody>
          <a:bodyPr vert="horz" wrap="square" lIns="0" tIns="0" rIns="0" bIns="0" rtlCol="0" anchor="t">
            <a:normAutofit/>
          </a:bodyPr>
          <a:lstStyle/>
          <a:p>
            <a:pPr>
              <a:lnSpc>
                <a:spcPct val="110000"/>
              </a:lnSpc>
            </a:pPr>
            <a:r>
              <a:rPr lang="en-US" sz="1800" dirty="0">
                <a:solidFill>
                  <a:schemeClr val="tx1">
                    <a:alpha val="60000"/>
                  </a:schemeClr>
                </a:solidFill>
              </a:rPr>
              <a:t>Phase 1: DR MOHD RUSLI SULAIMAN</a:t>
            </a:r>
            <a:br>
              <a:rPr lang="en-US" sz="1800" dirty="0">
                <a:solidFill>
                  <a:schemeClr val="tx1">
                    <a:alpha val="60000"/>
                  </a:schemeClr>
                </a:solidFill>
              </a:rPr>
            </a:br>
            <a:r>
              <a:rPr lang="en-US" sz="1800" dirty="0">
                <a:solidFill>
                  <a:schemeClr val="tx1">
                    <a:alpha val="60000"/>
                  </a:schemeClr>
                </a:solidFill>
              </a:rPr>
              <a:t>Phase 2 : </a:t>
            </a:r>
            <a:r>
              <a:rPr lang="de-DE" sz="1800" dirty="0">
                <a:solidFill>
                  <a:schemeClr val="tx1">
                    <a:alpha val="60000"/>
                  </a:schemeClr>
                </a:solidFill>
              </a:rPr>
              <a:t>DR ABU HANIFAH BIN IBRAHIM</a:t>
            </a:r>
            <a:br>
              <a:rPr lang="en-US" sz="1800" dirty="0">
                <a:solidFill>
                  <a:schemeClr val="tx1">
                    <a:alpha val="60000"/>
                  </a:schemeClr>
                </a:solidFill>
              </a:rPr>
            </a:br>
            <a:r>
              <a:rPr lang="en-US" sz="1800" dirty="0">
                <a:solidFill>
                  <a:schemeClr val="tx1">
                    <a:alpha val="60000"/>
                  </a:schemeClr>
                </a:solidFill>
              </a:rPr>
              <a:t>Registrar: DR ABDUL HADI BIN SHAMSUL BAHRIN</a:t>
            </a:r>
            <a:br>
              <a:rPr lang="en-US" sz="1800" dirty="0">
                <a:solidFill>
                  <a:schemeClr val="tx1">
                    <a:alpha val="60000"/>
                  </a:schemeClr>
                </a:solidFill>
              </a:rPr>
            </a:br>
            <a:r>
              <a:rPr lang="en-US" sz="1800" dirty="0">
                <a:solidFill>
                  <a:schemeClr val="tx1">
                    <a:alpha val="60000"/>
                  </a:schemeClr>
                </a:solidFill>
              </a:rPr>
              <a:t>Radiologist: DR MOHD AZAAD A.HAMID</a:t>
            </a:r>
          </a:p>
        </p:txBody>
      </p:sp>
    </p:spTree>
    <p:extLst>
      <p:ext uri="{BB962C8B-B14F-4D97-AF65-F5344CB8AC3E}">
        <p14:creationId xmlns:p14="http://schemas.microsoft.com/office/powerpoint/2010/main" val="315793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FE319E1-7971-A3DC-DC97-B8C40B9526F1}"/>
              </a:ext>
            </a:extLst>
          </p:cNvPr>
          <p:cNvSpPr>
            <a:spLocks noGrp="1"/>
          </p:cNvSpPr>
          <p:nvPr>
            <p:ph type="title"/>
          </p:nvPr>
        </p:nvSpPr>
        <p:spPr>
          <a:xfrm>
            <a:off x="413147" y="550800"/>
            <a:ext cx="5481637" cy="986400"/>
          </a:xfrm>
        </p:spPr>
        <p:txBody>
          <a:bodyPr wrap="square" anchor="ctr">
            <a:normAutofit/>
          </a:bodyPr>
          <a:lstStyle/>
          <a:p>
            <a:r>
              <a:rPr lang="en-US" dirty="0"/>
              <a:t>CKD Group</a:t>
            </a:r>
          </a:p>
        </p:txBody>
      </p:sp>
      <p:sp>
        <p:nvSpPr>
          <p:cNvPr id="13" name="Rectangle 12">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9144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705B5660-5F5B-B866-BBB0-7FB9B303D719}"/>
              </a:ext>
            </a:extLst>
          </p:cNvPr>
          <p:cNvGraphicFramePr>
            <a:graphicFrameLocks noGrp="1"/>
          </p:cNvGraphicFramePr>
          <p:nvPr>
            <p:ph idx="1"/>
            <p:extLst>
              <p:ext uri="{D42A27DB-BD31-4B8C-83A1-F6EECF244321}">
                <p14:modId xmlns:p14="http://schemas.microsoft.com/office/powerpoint/2010/main" val="3432544672"/>
              </p:ext>
            </p:extLst>
          </p:nvPr>
        </p:nvGraphicFramePr>
        <p:xfrm>
          <a:off x="413147" y="1537200"/>
          <a:ext cx="8317707" cy="4555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841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28094" y="0"/>
            <a:ext cx="1101386" cy="1521012"/>
            <a:chOff x="5236793" y="2432482"/>
            <a:chExt cx="1468514" cy="1521012"/>
          </a:xfrm>
        </p:grpSpPr>
        <p:sp>
          <p:nvSpPr>
            <p:cNvPr id="13"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7" name="Oval 16">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8422" y="5497189"/>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61DDE2B9-9430-F24A-8AE4-9611620E2B27}"/>
              </a:ext>
            </a:extLst>
          </p:cNvPr>
          <p:cNvSpPr>
            <a:spLocks noGrp="1"/>
          </p:cNvSpPr>
          <p:nvPr>
            <p:ph idx="1"/>
          </p:nvPr>
        </p:nvSpPr>
        <p:spPr>
          <a:xfrm>
            <a:off x="413147" y="2677306"/>
            <a:ext cx="2674144" cy="3415519"/>
          </a:xfrm>
        </p:spPr>
        <p:txBody>
          <a:bodyPr anchor="t">
            <a:normAutofit/>
          </a:bodyPr>
          <a:lstStyle/>
          <a:p>
            <a:r>
              <a:rPr lang="en-US" sz="1400"/>
              <a:t>The eGFR values (ml min</a:t>
            </a:r>
            <a:r>
              <a:rPr lang="en-US" sz="1400" baseline="30000"/>
              <a:t>–1 </a:t>
            </a:r>
            <a:r>
              <a:rPr lang="en-US" sz="1400"/>
              <a:t>/1.73 m</a:t>
            </a:r>
            <a:r>
              <a:rPr lang="en-US" sz="1400" baseline="30000"/>
              <a:t>2</a:t>
            </a:r>
            <a:r>
              <a:rPr lang="en-US" sz="1400"/>
              <a:t>) were calculated using the CKD Epidemiology Collaboration equation.</a:t>
            </a:r>
          </a:p>
        </p:txBody>
      </p:sp>
      <p:pic>
        <p:nvPicPr>
          <p:cNvPr id="5" name="Picture 4" descr="A table with numbers and text&#10;&#10;Description automatically generated">
            <a:extLst>
              <a:ext uri="{FF2B5EF4-FFF2-40B4-BE49-F238E27FC236}">
                <a16:creationId xmlns:a16="http://schemas.microsoft.com/office/drawing/2014/main" id="{50B5229A-9095-2283-FACA-7CCECC7F8A02}"/>
              </a:ext>
            </a:extLst>
          </p:cNvPr>
          <p:cNvPicPr>
            <a:picLocks noChangeAspect="1"/>
          </p:cNvPicPr>
          <p:nvPr/>
        </p:nvPicPr>
        <p:blipFill>
          <a:blip r:embed="rId2"/>
          <a:stretch>
            <a:fillRect/>
          </a:stretch>
        </p:blipFill>
        <p:spPr>
          <a:xfrm>
            <a:off x="3413175" y="1864583"/>
            <a:ext cx="5317677" cy="3128834"/>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370986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24C4-AF60-971D-201B-91895F9E3491}"/>
              </a:ext>
            </a:extLst>
          </p:cNvPr>
          <p:cNvSpPr>
            <a:spLocks noGrp="1"/>
          </p:cNvSpPr>
          <p:nvPr>
            <p:ph type="title"/>
          </p:nvPr>
        </p:nvSpPr>
        <p:spPr/>
        <p:txBody>
          <a:bodyPr/>
          <a:lstStyle/>
          <a:p>
            <a:r>
              <a:rPr lang="en-US" dirty="0"/>
              <a:t>Image Acquisition</a:t>
            </a:r>
          </a:p>
        </p:txBody>
      </p:sp>
      <p:sp>
        <p:nvSpPr>
          <p:cNvPr id="3" name="Content Placeholder 2">
            <a:extLst>
              <a:ext uri="{FF2B5EF4-FFF2-40B4-BE49-F238E27FC236}">
                <a16:creationId xmlns:a16="http://schemas.microsoft.com/office/drawing/2014/main" id="{CDFBF1F8-C2C6-B061-FC5F-485426A06EF6}"/>
              </a:ext>
            </a:extLst>
          </p:cNvPr>
          <p:cNvSpPr>
            <a:spLocks noGrp="1"/>
          </p:cNvSpPr>
          <p:nvPr>
            <p:ph idx="1"/>
          </p:nvPr>
        </p:nvSpPr>
        <p:spPr>
          <a:xfrm>
            <a:off x="270515" y="1771896"/>
            <a:ext cx="3095255" cy="3314207"/>
          </a:xfrm>
        </p:spPr>
        <p:txBody>
          <a:bodyPr>
            <a:normAutofit/>
          </a:bodyPr>
          <a:lstStyle/>
          <a:p>
            <a:r>
              <a:rPr lang="en-US" sz="1800" b="0" i="1" u="none" strike="noStrike" baseline="0" dirty="0">
                <a:latin typeface="Gotham-BookItalic"/>
              </a:rPr>
              <a:t>Difference between CKD subgroups</a:t>
            </a:r>
          </a:p>
          <a:p>
            <a:pPr lvl="1"/>
            <a:r>
              <a:rPr lang="en-US" sz="1200" b="0" i="0" u="none" strike="noStrike" baseline="0" dirty="0">
                <a:latin typeface="MinionPro-Regular"/>
              </a:rPr>
              <a:t>Conventional ultrasound and SWE imaging using an ultrasound scanner (</a:t>
            </a:r>
            <a:r>
              <a:rPr lang="en-US" sz="1200" b="0" i="0" u="none" strike="noStrike" baseline="0" dirty="0" err="1">
                <a:latin typeface="MinionPro-Regular"/>
              </a:rPr>
              <a:t>Epiq</a:t>
            </a:r>
            <a:r>
              <a:rPr lang="en-US" sz="1200" b="0" i="0" u="none" strike="noStrike" baseline="0" dirty="0">
                <a:latin typeface="MinionPro-Regular"/>
              </a:rPr>
              <a:t> 7, Philips, Bothell, Washington) equipped with SWE software (</a:t>
            </a:r>
            <a:r>
              <a:rPr lang="en-US" sz="1200" b="0" i="0" u="none" strike="noStrike" baseline="0" dirty="0" err="1">
                <a:latin typeface="MinionPro-Regular"/>
              </a:rPr>
              <a:t>ElastPQ</a:t>
            </a:r>
            <a:r>
              <a:rPr lang="en-US" sz="1200" b="0" i="0" u="none" strike="noStrike" baseline="0" dirty="0">
                <a:latin typeface="MinionPro-Regular"/>
              </a:rPr>
              <a:t>, Philips, Bothell, Washington).</a:t>
            </a:r>
          </a:p>
          <a:p>
            <a:pPr lvl="1"/>
            <a:r>
              <a:rPr lang="en-US" sz="1200" b="0" i="0" u="none" strike="noStrike" baseline="0" dirty="0">
                <a:latin typeface="MinionPro-Regular"/>
              </a:rPr>
              <a:t> Curved array transducer (C5-1, frequency range: 1.0–5.0 MHz)</a:t>
            </a:r>
          </a:p>
          <a:p>
            <a:pPr lvl="1"/>
            <a:r>
              <a:rPr lang="en-US" sz="1200" dirty="0">
                <a:latin typeface="MinionPro-Regular"/>
              </a:rPr>
              <a:t>E</a:t>
            </a:r>
            <a:r>
              <a:rPr lang="en-US" sz="1200" b="0" i="0" u="none" strike="noStrike" baseline="0" dirty="0">
                <a:latin typeface="MinionPro-Regular"/>
              </a:rPr>
              <a:t>xaminations done </a:t>
            </a:r>
            <a:r>
              <a:rPr lang="en-US" sz="1200" dirty="0">
                <a:latin typeface="MinionPro-Regular"/>
              </a:rPr>
              <a:t>by </a:t>
            </a:r>
            <a:r>
              <a:rPr lang="en-US" sz="1200" b="0" i="0" u="none" strike="noStrike" baseline="0" dirty="0">
                <a:latin typeface="MinionPro-Regular"/>
              </a:rPr>
              <a:t>same sonographer ( 10 years experience)</a:t>
            </a:r>
            <a:endParaRPr lang="en-US" dirty="0"/>
          </a:p>
        </p:txBody>
      </p:sp>
      <p:graphicFrame>
        <p:nvGraphicFramePr>
          <p:cNvPr id="6" name="TextBox 3">
            <a:extLst>
              <a:ext uri="{FF2B5EF4-FFF2-40B4-BE49-F238E27FC236}">
                <a16:creationId xmlns:a16="http://schemas.microsoft.com/office/drawing/2014/main" id="{695AB658-F19E-413A-9560-AA54CB98FC65}"/>
              </a:ext>
            </a:extLst>
          </p:cNvPr>
          <p:cNvGraphicFramePr/>
          <p:nvPr>
            <p:extLst>
              <p:ext uri="{D42A27DB-BD31-4B8C-83A1-F6EECF244321}">
                <p14:modId xmlns:p14="http://schemas.microsoft.com/office/powerpoint/2010/main" val="2089121577"/>
              </p:ext>
            </p:extLst>
          </p:nvPr>
        </p:nvGraphicFramePr>
        <p:xfrm>
          <a:off x="3950505" y="1631299"/>
          <a:ext cx="4922980" cy="359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423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ECC5AE77-3A02-AE1C-CD1C-986CAD56BE67}"/>
              </a:ext>
            </a:extLst>
          </p:cNvPr>
          <p:cNvGraphicFramePr>
            <a:graphicFrameLocks noGrp="1"/>
          </p:cNvGraphicFramePr>
          <p:nvPr>
            <p:ph idx="1"/>
            <p:extLst>
              <p:ext uri="{D42A27DB-BD31-4B8C-83A1-F6EECF244321}">
                <p14:modId xmlns:p14="http://schemas.microsoft.com/office/powerpoint/2010/main" val="3200446101"/>
              </p:ext>
            </p:extLst>
          </p:nvPr>
        </p:nvGraphicFramePr>
        <p:xfrm>
          <a:off x="3657600" y="1692613"/>
          <a:ext cx="5151846" cy="4407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7AE5D9E-4302-4367-801B-892D6747CCCD}"/>
              </a:ext>
            </a:extLst>
          </p:cNvPr>
          <p:cNvSpPr txBox="1"/>
          <p:nvPr/>
        </p:nvSpPr>
        <p:spPr>
          <a:xfrm>
            <a:off x="3779195" y="757802"/>
            <a:ext cx="4908655" cy="369332"/>
          </a:xfrm>
          <a:prstGeom prst="rect">
            <a:avLst/>
          </a:prstGeom>
          <a:noFill/>
        </p:spPr>
        <p:txBody>
          <a:bodyPr wrap="square" rtlCol="0">
            <a:spAutoFit/>
          </a:bodyPr>
          <a:lstStyle/>
          <a:p>
            <a:r>
              <a:rPr lang="en-US" b="1" dirty="0"/>
              <a:t>To measure SWE estimates of renal YM in kPa</a:t>
            </a:r>
          </a:p>
        </p:txBody>
      </p:sp>
      <p:pic>
        <p:nvPicPr>
          <p:cNvPr id="6" name="Picture 5" descr="A close up of an ultrasound&#10;&#10;Description automatically generated">
            <a:extLst>
              <a:ext uri="{FF2B5EF4-FFF2-40B4-BE49-F238E27FC236}">
                <a16:creationId xmlns:a16="http://schemas.microsoft.com/office/drawing/2014/main" id="{DCD0411D-CE25-40E8-1828-0E784A26E7E4}"/>
              </a:ext>
            </a:extLst>
          </p:cNvPr>
          <p:cNvPicPr>
            <a:picLocks noChangeAspect="1"/>
          </p:cNvPicPr>
          <p:nvPr/>
        </p:nvPicPr>
        <p:blipFill>
          <a:blip r:embed="rId7"/>
          <a:stretch>
            <a:fillRect/>
          </a:stretch>
        </p:blipFill>
        <p:spPr>
          <a:xfrm>
            <a:off x="140000" y="2091574"/>
            <a:ext cx="3332773" cy="2674852"/>
          </a:xfrm>
          <a:prstGeom prst="rect">
            <a:avLst/>
          </a:prstGeom>
        </p:spPr>
      </p:pic>
    </p:spTree>
    <p:extLst>
      <p:ext uri="{BB962C8B-B14F-4D97-AF65-F5344CB8AC3E}">
        <p14:creationId xmlns:p14="http://schemas.microsoft.com/office/powerpoint/2010/main" val="1736474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3174" y="0"/>
            <a:ext cx="5730826"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EC9F892-0465-493D-2320-CAD5661F3086}"/>
              </a:ext>
            </a:extLst>
          </p:cNvPr>
          <p:cNvGraphicFramePr>
            <a:graphicFrameLocks noGrp="1"/>
          </p:cNvGraphicFramePr>
          <p:nvPr>
            <p:ph idx="1"/>
            <p:extLst>
              <p:ext uri="{D42A27DB-BD31-4B8C-83A1-F6EECF244321}">
                <p14:modId xmlns:p14="http://schemas.microsoft.com/office/powerpoint/2010/main" val="981085582"/>
              </p:ext>
            </p:extLst>
          </p:nvPr>
        </p:nvGraphicFramePr>
        <p:xfrm>
          <a:off x="540416" y="178212"/>
          <a:ext cx="8063167" cy="6221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6392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F1BDA-5258-BE06-9CB9-7841863A31AE}"/>
              </a:ext>
            </a:extLst>
          </p:cNvPr>
          <p:cNvSpPr>
            <a:spLocks noGrp="1"/>
          </p:cNvSpPr>
          <p:nvPr>
            <p:ph type="title"/>
          </p:nvPr>
        </p:nvSpPr>
        <p:spPr>
          <a:xfrm>
            <a:off x="413148" y="549275"/>
            <a:ext cx="2674143" cy="1997855"/>
          </a:xfrm>
        </p:spPr>
        <p:txBody>
          <a:bodyPr wrap="square" anchor="b">
            <a:normAutofit/>
          </a:bodyPr>
          <a:lstStyle/>
          <a:p>
            <a:r>
              <a:rPr lang="en-US" dirty="0"/>
              <a:t>Statistical Analysis</a:t>
            </a:r>
          </a:p>
        </p:txBody>
      </p:sp>
      <p:grpSp>
        <p:nvGrpSpPr>
          <p:cNvPr id="23" name="Group 22">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28094" y="0"/>
            <a:ext cx="1101386" cy="1521012"/>
            <a:chOff x="5236793" y="2432482"/>
            <a:chExt cx="1468514" cy="1521012"/>
          </a:xfrm>
        </p:grpSpPr>
        <p:sp>
          <p:nvSpPr>
            <p:cNvPr id="24"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8" name="Oval 27">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8422" y="5497189"/>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F758480E-A263-2E9D-05C9-DA694499865C}"/>
              </a:ext>
            </a:extLst>
          </p:cNvPr>
          <p:cNvSpPr>
            <a:spLocks noGrp="1"/>
          </p:cNvSpPr>
          <p:nvPr>
            <p:ph idx="1"/>
          </p:nvPr>
        </p:nvSpPr>
        <p:spPr>
          <a:xfrm>
            <a:off x="413147" y="2677306"/>
            <a:ext cx="2674144" cy="3415519"/>
          </a:xfrm>
        </p:spPr>
        <p:txBody>
          <a:bodyPr anchor="t">
            <a:normAutofit/>
          </a:bodyPr>
          <a:lstStyle/>
          <a:p>
            <a:r>
              <a:rPr lang="en-US" sz="1400" dirty="0"/>
              <a:t>Data analysis was done using SPSS.</a:t>
            </a:r>
          </a:p>
          <a:p>
            <a:r>
              <a:rPr lang="en-US" sz="1400" b="0" i="0" u="none" strike="noStrike" baseline="0" dirty="0">
                <a:latin typeface="MinionPro-Regular"/>
              </a:rPr>
              <a:t>Continuous data were expressed as the mean (+</a:t>
            </a:r>
            <a:r>
              <a:rPr lang="en-US" sz="1400" dirty="0">
                <a:latin typeface="MinionPro-Regular"/>
              </a:rPr>
              <a:t>- </a:t>
            </a:r>
            <a:r>
              <a:rPr lang="en-US" sz="1400" b="0" i="0" u="none" strike="noStrike" baseline="0" dirty="0">
                <a:latin typeface="MinionPro-Regular"/>
              </a:rPr>
              <a:t>standard deviation).</a:t>
            </a:r>
          </a:p>
          <a:p>
            <a:r>
              <a:rPr lang="en-US" sz="1400" b="0" i="0" u="none" strike="noStrike" baseline="0" dirty="0">
                <a:latin typeface="MinionPro-Regular"/>
              </a:rPr>
              <a:t>The optimal cut-off values for the prediction of the control group was chosen to </a:t>
            </a:r>
            <a:r>
              <a:rPr lang="en-US" sz="1400" b="0" i="0" u="none" strike="noStrike" baseline="0" dirty="0" err="1">
                <a:latin typeface="MinionPro-Regular"/>
              </a:rPr>
              <a:t>maximise</a:t>
            </a:r>
            <a:r>
              <a:rPr lang="en-US" sz="1400" b="0" i="0" u="none" strike="noStrike" baseline="0" dirty="0">
                <a:latin typeface="MinionPro-Regular"/>
              </a:rPr>
              <a:t> the sum of sensitivity and specificity.</a:t>
            </a:r>
            <a:endParaRPr lang="en-US" sz="1400" b="1" dirty="0"/>
          </a:p>
        </p:txBody>
      </p:sp>
      <p:graphicFrame>
        <p:nvGraphicFramePr>
          <p:cNvPr id="4" name="Table 3">
            <a:extLst>
              <a:ext uri="{FF2B5EF4-FFF2-40B4-BE49-F238E27FC236}">
                <a16:creationId xmlns:a16="http://schemas.microsoft.com/office/drawing/2014/main" id="{58DFBCA3-6197-7166-8235-7A7EF90AF1CF}"/>
              </a:ext>
            </a:extLst>
          </p:cNvPr>
          <p:cNvGraphicFramePr>
            <a:graphicFrameLocks noGrp="1"/>
          </p:cNvGraphicFramePr>
          <p:nvPr>
            <p:extLst>
              <p:ext uri="{D42A27DB-BD31-4B8C-83A1-F6EECF244321}">
                <p14:modId xmlns:p14="http://schemas.microsoft.com/office/powerpoint/2010/main" val="1680973104"/>
              </p:ext>
            </p:extLst>
          </p:nvPr>
        </p:nvGraphicFramePr>
        <p:xfrm>
          <a:off x="3413175" y="856920"/>
          <a:ext cx="5317678" cy="5144164"/>
        </p:xfrm>
        <a:graphic>
          <a:graphicData uri="http://schemas.openxmlformats.org/drawingml/2006/table">
            <a:tbl>
              <a:tblPr firstRow="1" bandRow="1">
                <a:tableStyleId>{8799B23B-EC83-4686-B30A-512413B5E67A}</a:tableStyleId>
              </a:tblPr>
              <a:tblGrid>
                <a:gridCol w="2642433">
                  <a:extLst>
                    <a:ext uri="{9D8B030D-6E8A-4147-A177-3AD203B41FA5}">
                      <a16:colId xmlns:a16="http://schemas.microsoft.com/office/drawing/2014/main" val="2433881398"/>
                    </a:ext>
                  </a:extLst>
                </a:gridCol>
                <a:gridCol w="2675245">
                  <a:extLst>
                    <a:ext uri="{9D8B030D-6E8A-4147-A177-3AD203B41FA5}">
                      <a16:colId xmlns:a16="http://schemas.microsoft.com/office/drawing/2014/main" val="4117720126"/>
                    </a:ext>
                  </a:extLst>
                </a:gridCol>
              </a:tblGrid>
              <a:tr h="319510">
                <a:tc>
                  <a:txBody>
                    <a:bodyPr/>
                    <a:lstStyle/>
                    <a:p>
                      <a:r>
                        <a:rPr lang="en-US" sz="1400"/>
                        <a:t>Type of test</a:t>
                      </a:r>
                    </a:p>
                  </a:txBody>
                  <a:tcPr marL="72364" marR="72364" marT="36182" marB="36182"/>
                </a:tc>
                <a:tc>
                  <a:txBody>
                    <a:bodyPr/>
                    <a:lstStyle/>
                    <a:p>
                      <a:r>
                        <a:rPr lang="en-US" sz="1400" dirty="0"/>
                        <a:t>Intention </a:t>
                      </a:r>
                    </a:p>
                  </a:txBody>
                  <a:tcPr marL="72364" marR="72364" marT="36182" marB="36182"/>
                </a:tc>
                <a:extLst>
                  <a:ext uri="{0D108BD9-81ED-4DB2-BD59-A6C34878D82A}">
                    <a16:rowId xmlns:a16="http://schemas.microsoft.com/office/drawing/2014/main" val="919304157"/>
                  </a:ext>
                </a:extLst>
              </a:tr>
              <a:tr h="755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strike="noStrike" baseline="0"/>
                        <a:t>One-way analysis of variance and  Tukey post hoc test. </a:t>
                      </a:r>
                      <a:endParaRPr lang="en-US" sz="1400" b="1" i="0" u="none" strike="noStrike" baseline="0">
                        <a:latin typeface="MinionPro-Regular"/>
                      </a:endParaRPr>
                    </a:p>
                  </a:txBody>
                  <a:tcPr marL="72364" marR="72364" marT="36182" marB="36182"/>
                </a:tc>
                <a:tc>
                  <a:txBody>
                    <a:bodyPr/>
                    <a:lstStyle/>
                    <a:p>
                      <a:r>
                        <a:rPr lang="en-US" sz="1300" b="0" u="none" strike="noStrike" baseline="0"/>
                        <a:t>Analysed mean YM, renal length and parenchymal thickness among diseased and control groups</a:t>
                      </a:r>
                      <a:endParaRPr lang="en-US" sz="1300"/>
                    </a:p>
                  </a:txBody>
                  <a:tcPr marL="72364" marR="72364" marT="36182" marB="36182"/>
                </a:tc>
                <a:extLst>
                  <a:ext uri="{0D108BD9-81ED-4DB2-BD59-A6C34878D82A}">
                    <a16:rowId xmlns:a16="http://schemas.microsoft.com/office/drawing/2014/main" val="2473178585"/>
                  </a:ext>
                </a:extLst>
              </a:tr>
              <a:tr h="876799">
                <a:tc>
                  <a:txBody>
                    <a:bodyPr/>
                    <a:lstStyle/>
                    <a:p>
                      <a:r>
                        <a:rPr lang="en-US" sz="1400" b="1" u="none" strike="noStrike" baseline="0"/>
                        <a:t>Pearson’s correlation coefficient (p ≤ 0.05)</a:t>
                      </a:r>
                      <a:endParaRPr lang="en-US" sz="1400" b="1"/>
                    </a:p>
                  </a:txBody>
                  <a:tcPr marL="72364" marR="72364" marT="36182" marB="36182"/>
                </a:tc>
                <a:tc>
                  <a:txBody>
                    <a:bodyPr/>
                    <a:lstStyle/>
                    <a:p>
                      <a:r>
                        <a:rPr lang="en-US" sz="1300"/>
                        <a:t>Analysed </a:t>
                      </a:r>
                      <a:r>
                        <a:rPr lang="en-US" sz="1300" b="0" u="none" strike="noStrike" baseline="0"/>
                        <a:t>correlations between SWE and conventional ultrasound parameters with age, serum creatinine, eGFR and serum urea</a:t>
                      </a:r>
                      <a:endParaRPr lang="en-US" sz="1300"/>
                    </a:p>
                  </a:txBody>
                  <a:tcPr marL="72364" marR="72364" marT="36182" marB="36182"/>
                </a:tc>
                <a:extLst>
                  <a:ext uri="{0D108BD9-81ED-4DB2-BD59-A6C34878D82A}">
                    <a16:rowId xmlns:a16="http://schemas.microsoft.com/office/drawing/2014/main" val="3893586791"/>
                  </a:ext>
                </a:extLst>
              </a:tr>
              <a:tr h="1070639">
                <a:tc>
                  <a:txBody>
                    <a:bodyPr/>
                    <a:lstStyle/>
                    <a:p>
                      <a:r>
                        <a:rPr lang="en-US" sz="1400" b="1" u="none" strike="noStrike" baseline="0"/>
                        <a:t>Receiver operating characteristic (ROC) curves</a:t>
                      </a:r>
                      <a:endParaRPr lang="en-US" sz="1400" b="1"/>
                    </a:p>
                  </a:txBody>
                  <a:tcPr marL="72364" marR="72364" marT="36182" marB="36182"/>
                </a:tc>
                <a:tc>
                  <a:txBody>
                    <a:bodyPr/>
                    <a:lstStyle/>
                    <a:p>
                      <a:r>
                        <a:rPr lang="en-US" sz="1300" dirty="0"/>
                        <a:t>To assessed </a:t>
                      </a:r>
                      <a:r>
                        <a:rPr lang="en-US" sz="1300" b="0" u="none" strike="noStrike" baseline="0" dirty="0"/>
                        <a:t>the diagnostic performance of SWE imaging and conventional ultrasound in distinguishing the diseased group from the control group</a:t>
                      </a:r>
                      <a:endParaRPr lang="en-US" sz="1300" dirty="0"/>
                    </a:p>
                  </a:txBody>
                  <a:tcPr marL="72364" marR="72364" marT="36182" marB="36182"/>
                </a:tc>
                <a:extLst>
                  <a:ext uri="{0D108BD9-81ED-4DB2-BD59-A6C34878D82A}">
                    <a16:rowId xmlns:a16="http://schemas.microsoft.com/office/drawing/2014/main" val="3709520197"/>
                  </a:ext>
                </a:extLst>
              </a:tr>
              <a:tr h="682959">
                <a:tc>
                  <a:txBody>
                    <a:bodyPr/>
                    <a:lstStyle/>
                    <a:p>
                      <a:r>
                        <a:rPr lang="en-US" sz="1400" b="0" i="0" u="none" strike="noStrike" kern="1200" baseline="0">
                          <a:solidFill>
                            <a:schemeClr val="tx1"/>
                          </a:solidFill>
                          <a:latin typeface="+mn-lt"/>
                          <a:ea typeface="+mn-ea"/>
                          <a:cs typeface="+mn-cs"/>
                        </a:rPr>
                        <a:t>Intraclass correlation coefficients (ICCs)</a:t>
                      </a:r>
                      <a:endParaRPr lang="en-US" sz="1400" b="1"/>
                    </a:p>
                  </a:txBody>
                  <a:tcPr marL="72364" marR="72364" marT="36182" marB="36182"/>
                </a:tc>
                <a:tc>
                  <a:txBody>
                    <a:bodyPr/>
                    <a:lstStyle/>
                    <a:p>
                      <a:r>
                        <a:rPr lang="en-US" sz="1300" b="0" i="0" u="none" strike="noStrike" kern="1200" baseline="0" dirty="0">
                          <a:solidFill>
                            <a:schemeClr val="tx1"/>
                          </a:solidFill>
                          <a:latin typeface="+mn-lt"/>
                          <a:ea typeface="+mn-ea"/>
                          <a:cs typeface="+mn-cs"/>
                        </a:rPr>
                        <a:t>To evaluate</a:t>
                      </a:r>
                    </a:p>
                    <a:p>
                      <a:r>
                        <a:rPr lang="en-US" sz="1300" b="0" i="0" u="none" strike="noStrike" kern="1200" baseline="0" dirty="0">
                          <a:solidFill>
                            <a:schemeClr val="tx1"/>
                          </a:solidFill>
                          <a:latin typeface="+mn-lt"/>
                          <a:ea typeface="+mn-ea"/>
                          <a:cs typeface="+mn-cs"/>
                        </a:rPr>
                        <a:t>the intra- and interobserver reliability of the YM measurements</a:t>
                      </a:r>
                    </a:p>
                  </a:txBody>
                  <a:tcPr marL="72364" marR="72364" marT="36182" marB="36182"/>
                </a:tc>
                <a:extLst>
                  <a:ext uri="{0D108BD9-81ED-4DB2-BD59-A6C34878D82A}">
                    <a16:rowId xmlns:a16="http://schemas.microsoft.com/office/drawing/2014/main" val="3165973153"/>
                  </a:ext>
                </a:extLst>
              </a:tr>
              <a:tr h="682959">
                <a:tc>
                  <a:txBody>
                    <a:bodyPr/>
                    <a:lstStyle/>
                    <a:p>
                      <a:r>
                        <a:rPr lang="en-US" sz="1400" b="0" i="0" u="none" strike="noStrike" kern="1200" baseline="0">
                          <a:solidFill>
                            <a:schemeClr val="tx1"/>
                          </a:solidFill>
                          <a:latin typeface="+mn-lt"/>
                          <a:ea typeface="+mn-ea"/>
                          <a:cs typeface="+mn-cs"/>
                        </a:rPr>
                        <a:t>Paired </a:t>
                      </a:r>
                      <a:r>
                        <a:rPr lang="en-US" sz="1400" b="0" i="1" u="none" strike="noStrike" kern="1200" baseline="0">
                          <a:solidFill>
                            <a:schemeClr val="tx1"/>
                          </a:solidFill>
                          <a:latin typeface="+mn-lt"/>
                          <a:ea typeface="+mn-ea"/>
                          <a:cs typeface="+mn-cs"/>
                        </a:rPr>
                        <a:t>t</a:t>
                      </a:r>
                      <a:r>
                        <a:rPr lang="en-US" sz="1400" b="0" i="0" u="none" strike="noStrike" kern="1200" baseline="0">
                          <a:solidFill>
                            <a:schemeClr val="tx1"/>
                          </a:solidFill>
                          <a:latin typeface="+mn-lt"/>
                          <a:ea typeface="+mn-ea"/>
                          <a:cs typeface="+mn-cs"/>
                        </a:rPr>
                        <a:t>-test</a:t>
                      </a:r>
                      <a:endParaRPr lang="en-US" sz="1400" b="1"/>
                    </a:p>
                  </a:txBody>
                  <a:tcPr marL="72364" marR="72364" marT="36182" marB="36182"/>
                </a:tc>
                <a:tc>
                  <a:txBody>
                    <a:bodyPr/>
                    <a:lstStyle/>
                    <a:p>
                      <a:r>
                        <a:rPr lang="en-US" sz="1300" b="0" i="0" u="none" strike="noStrike" kern="1200" baseline="0">
                          <a:solidFill>
                            <a:schemeClr val="tx1"/>
                          </a:solidFill>
                          <a:latin typeface="+mn-lt"/>
                          <a:ea typeface="+mn-ea"/>
                          <a:cs typeface="+mn-cs"/>
                        </a:rPr>
                        <a:t>To assess YM measurements for the preand</a:t>
                      </a:r>
                    </a:p>
                    <a:p>
                      <a:r>
                        <a:rPr lang="en-US" sz="1300" b="0" i="0" u="none" strike="noStrike" kern="1200" baseline="0">
                          <a:solidFill>
                            <a:schemeClr val="tx1"/>
                          </a:solidFill>
                          <a:latin typeface="+mn-lt"/>
                          <a:ea typeface="+mn-ea"/>
                          <a:cs typeface="+mn-cs"/>
                        </a:rPr>
                        <a:t>post-void study</a:t>
                      </a:r>
                    </a:p>
                  </a:txBody>
                  <a:tcPr marL="72364" marR="72364" marT="36182" marB="36182"/>
                </a:tc>
                <a:extLst>
                  <a:ext uri="{0D108BD9-81ED-4DB2-BD59-A6C34878D82A}">
                    <a16:rowId xmlns:a16="http://schemas.microsoft.com/office/drawing/2014/main" val="3299891766"/>
                  </a:ext>
                </a:extLst>
              </a:tr>
              <a:tr h="755649">
                <a:tc>
                  <a:txBody>
                    <a:bodyPr/>
                    <a:lstStyle/>
                    <a:p>
                      <a:r>
                        <a:rPr lang="en-US" sz="1400" b="0" i="0" u="none" strike="noStrike" kern="1200" baseline="0">
                          <a:solidFill>
                            <a:schemeClr val="tx1"/>
                          </a:solidFill>
                          <a:latin typeface="+mn-lt"/>
                          <a:ea typeface="+mn-ea"/>
                          <a:cs typeface="+mn-cs"/>
                        </a:rPr>
                        <a:t>Wilcoxon rank sum test</a:t>
                      </a:r>
                      <a:endParaRPr lang="en-US" sz="1400" b="1"/>
                    </a:p>
                  </a:txBody>
                  <a:tcPr marL="72364" marR="72364" marT="36182" marB="36182"/>
                </a:tc>
                <a:tc>
                  <a:txBody>
                    <a:bodyPr/>
                    <a:lstStyle/>
                    <a:p>
                      <a:r>
                        <a:rPr lang="en-US" sz="1400" b="0" i="0" u="none" strike="noStrike" kern="1200" baseline="0" dirty="0">
                          <a:solidFill>
                            <a:schemeClr val="tx1"/>
                          </a:solidFill>
                          <a:latin typeface="+mn-lt"/>
                          <a:ea typeface="+mn-ea"/>
                          <a:cs typeface="+mn-cs"/>
                        </a:rPr>
                        <a:t>To assess</a:t>
                      </a:r>
                    </a:p>
                    <a:p>
                      <a:r>
                        <a:rPr lang="en-US" sz="1400" b="0" i="0" u="none" strike="noStrike" kern="1200" baseline="0" dirty="0">
                          <a:solidFill>
                            <a:schemeClr val="tx1"/>
                          </a:solidFill>
                          <a:latin typeface="+mn-lt"/>
                          <a:ea typeface="+mn-ea"/>
                          <a:cs typeface="+mn-cs"/>
                        </a:rPr>
                        <a:t>YM measurement at different ROI locations.</a:t>
                      </a:r>
                      <a:endParaRPr lang="en-US" sz="1300" b="0" i="0" u="none" strike="noStrike" kern="1200" baseline="0" dirty="0">
                        <a:solidFill>
                          <a:schemeClr val="tx1"/>
                        </a:solidFill>
                        <a:latin typeface="+mn-lt"/>
                        <a:ea typeface="+mn-ea"/>
                        <a:cs typeface="+mn-cs"/>
                      </a:endParaRPr>
                    </a:p>
                  </a:txBody>
                  <a:tcPr marL="72364" marR="72364" marT="36182" marB="36182"/>
                </a:tc>
                <a:extLst>
                  <a:ext uri="{0D108BD9-81ED-4DB2-BD59-A6C34878D82A}">
                    <a16:rowId xmlns:a16="http://schemas.microsoft.com/office/drawing/2014/main" val="4007759827"/>
                  </a:ext>
                </a:extLst>
              </a:tr>
            </a:tbl>
          </a:graphicData>
        </a:graphic>
      </p:graphicFrame>
    </p:spTree>
    <p:extLst>
      <p:ext uri="{BB962C8B-B14F-4D97-AF65-F5344CB8AC3E}">
        <p14:creationId xmlns:p14="http://schemas.microsoft.com/office/powerpoint/2010/main" val="66677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90E83-A3C5-FA43-B63B-27D52DCC4E56}"/>
              </a:ext>
            </a:extLst>
          </p:cNvPr>
          <p:cNvSpPr>
            <a:spLocks noGrp="1"/>
          </p:cNvSpPr>
          <p:nvPr>
            <p:ph type="title"/>
          </p:nvPr>
        </p:nvSpPr>
        <p:spPr>
          <a:xfrm>
            <a:off x="413148" y="549275"/>
            <a:ext cx="2674143" cy="1997855"/>
          </a:xfrm>
        </p:spPr>
        <p:txBody>
          <a:bodyPr vert="horz" wrap="square" lIns="0" tIns="0" rIns="0" bIns="0" rtlCol="0" anchor="b" anchorCtr="0">
            <a:normAutofit/>
          </a:bodyPr>
          <a:lstStyle/>
          <a:p>
            <a:r>
              <a:rPr lang="en-US" dirty="0"/>
              <a:t>Result</a:t>
            </a:r>
          </a:p>
        </p:txBody>
      </p:sp>
      <p:sp>
        <p:nvSpPr>
          <p:cNvPr id="15" name="Oval 14">
            <a:extLst>
              <a:ext uri="{FF2B5EF4-FFF2-40B4-BE49-F238E27FC236}">
                <a16:creationId xmlns:a16="http://schemas.microsoft.com/office/drawing/2014/main" id="{48D4D7BC-3265-4CC9-A041-F7BAB2581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8172" y="981438"/>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671275C1-6631-34EA-69FB-047661646E8D}"/>
              </a:ext>
            </a:extLst>
          </p:cNvPr>
          <p:cNvSpPr txBox="1"/>
          <p:nvPr/>
        </p:nvSpPr>
        <p:spPr>
          <a:xfrm>
            <a:off x="413147" y="2677306"/>
            <a:ext cx="2674144" cy="3415519"/>
          </a:xfrm>
          <a:prstGeom prst="rect">
            <a:avLst/>
          </a:prstGeom>
        </p:spPr>
        <p:txBody>
          <a:bodyPr vert="horz" wrap="square" lIns="0" tIns="0" rIns="0" bIns="0" rtlCol="0" anchor="t">
            <a:normAutofit/>
          </a:bodyPr>
          <a:lstStyle/>
          <a:p>
            <a:pPr marL="400050" indent="-342900" defTabSz="914400">
              <a:lnSpc>
                <a:spcPct val="110000"/>
              </a:lnSpc>
              <a:spcAft>
                <a:spcPts val="800"/>
              </a:spcAft>
              <a:buFont typeface="+mj-lt"/>
              <a:buAutoNum type="arabicPeriod"/>
            </a:pPr>
            <a:r>
              <a:rPr lang="en-US" sz="1400" b="1" i="0" u="none" strike="noStrike" baseline="0" dirty="0">
                <a:solidFill>
                  <a:schemeClr val="tx1">
                    <a:alpha val="60000"/>
                  </a:schemeClr>
                </a:solidFill>
              </a:rPr>
              <a:t>Patient and control subject characteristics</a:t>
            </a:r>
          </a:p>
          <a:p>
            <a:pPr marL="742950" lvl="1" indent="-228600" defTabSz="914400">
              <a:lnSpc>
                <a:spcPct val="110000"/>
              </a:lnSpc>
              <a:spcAft>
                <a:spcPts val="800"/>
              </a:spcAft>
              <a:buFont typeface="Arial" panose="020B0604020202020204" pitchFamily="34" charset="0"/>
              <a:buChar char="•"/>
            </a:pPr>
            <a:r>
              <a:rPr lang="en-US" sz="1400" b="0" i="0" u="none" strike="noStrike" baseline="0" dirty="0">
                <a:solidFill>
                  <a:schemeClr val="tx1">
                    <a:alpha val="60000"/>
                  </a:schemeClr>
                </a:solidFill>
              </a:rPr>
              <a:t>The demographic features of patients and control subjects at different stages of renal function based on eGFR as well as the </a:t>
            </a:r>
            <a:r>
              <a:rPr lang="en-US" sz="1400" b="0" i="0" u="none" strike="noStrike" baseline="0" dirty="0" err="1">
                <a:solidFill>
                  <a:schemeClr val="tx1">
                    <a:alpha val="60000"/>
                  </a:schemeClr>
                </a:solidFill>
              </a:rPr>
              <a:t>aetiology</a:t>
            </a:r>
            <a:r>
              <a:rPr lang="en-US" sz="1400" b="0" i="0" u="none" strike="noStrike" baseline="0" dirty="0">
                <a:solidFill>
                  <a:schemeClr val="tx1">
                    <a:alpha val="60000"/>
                  </a:schemeClr>
                </a:solidFill>
              </a:rPr>
              <a:t> of CKD are presented in Tables 2 and 3.</a:t>
            </a:r>
            <a:endParaRPr lang="en-US" sz="1400" dirty="0">
              <a:solidFill>
                <a:schemeClr val="tx1">
                  <a:alpha val="60000"/>
                </a:schemeClr>
              </a:solidFill>
            </a:endParaRPr>
          </a:p>
          <a:p>
            <a:pPr indent="-228600" defTabSz="914400">
              <a:lnSpc>
                <a:spcPct val="110000"/>
              </a:lnSpc>
              <a:spcAft>
                <a:spcPts val="800"/>
              </a:spcAft>
              <a:buFont typeface="Arial" panose="020B0604020202020204" pitchFamily="34" charset="0"/>
              <a:buChar char="•"/>
            </a:pPr>
            <a:endParaRPr lang="en-US" sz="1400" b="0" i="0" u="none" strike="noStrike" baseline="0" dirty="0">
              <a:solidFill>
                <a:schemeClr val="tx1">
                  <a:alpha val="60000"/>
                </a:schemeClr>
              </a:solidFill>
            </a:endParaRPr>
          </a:p>
        </p:txBody>
      </p:sp>
      <p:pic>
        <p:nvPicPr>
          <p:cNvPr id="5" name="Content Placeholder 4">
            <a:extLst>
              <a:ext uri="{FF2B5EF4-FFF2-40B4-BE49-F238E27FC236}">
                <a16:creationId xmlns:a16="http://schemas.microsoft.com/office/drawing/2014/main" id="{AEA7010D-EE8F-046B-7D4A-A03DC66B12A4}"/>
              </a:ext>
            </a:extLst>
          </p:cNvPr>
          <p:cNvPicPr>
            <a:picLocks noGrp="1" noChangeAspect="1"/>
          </p:cNvPicPr>
          <p:nvPr>
            <p:ph idx="1"/>
          </p:nvPr>
        </p:nvPicPr>
        <p:blipFill>
          <a:blip r:embed="rId3"/>
          <a:stretch>
            <a:fillRect/>
          </a:stretch>
        </p:blipFill>
        <p:spPr>
          <a:xfrm>
            <a:off x="3155499" y="549275"/>
            <a:ext cx="5920291" cy="3046854"/>
          </a:xfrm>
          <a:custGeom>
            <a:avLst/>
            <a:gdLst/>
            <a:ahLst/>
            <a:cxnLst/>
            <a:rect l="l" t="t" r="r" b="b"/>
            <a:pathLst>
              <a:path w="7090239" h="2880519">
                <a:moveTo>
                  <a:pt x="0" y="0"/>
                </a:moveTo>
                <a:lnTo>
                  <a:pt x="7090239" y="0"/>
                </a:lnTo>
                <a:lnTo>
                  <a:pt x="7090239" y="2880519"/>
                </a:lnTo>
                <a:lnTo>
                  <a:pt x="0" y="2880519"/>
                </a:lnTo>
                <a:close/>
              </a:path>
            </a:pathLst>
          </a:custGeom>
        </p:spPr>
      </p:pic>
      <p:pic>
        <p:nvPicPr>
          <p:cNvPr id="7" name="Picture 6">
            <a:extLst>
              <a:ext uri="{FF2B5EF4-FFF2-40B4-BE49-F238E27FC236}">
                <a16:creationId xmlns:a16="http://schemas.microsoft.com/office/drawing/2014/main" id="{2AD6741D-849B-A032-B7EE-363D3C10AA68}"/>
              </a:ext>
            </a:extLst>
          </p:cNvPr>
          <p:cNvPicPr>
            <a:picLocks noChangeAspect="1"/>
          </p:cNvPicPr>
          <p:nvPr/>
        </p:nvPicPr>
        <p:blipFill>
          <a:blip r:embed="rId4"/>
          <a:stretch>
            <a:fillRect/>
          </a:stretch>
        </p:blipFill>
        <p:spPr>
          <a:xfrm>
            <a:off x="4239928" y="3781931"/>
            <a:ext cx="3751435" cy="2330436"/>
          </a:xfrm>
          <a:custGeom>
            <a:avLst/>
            <a:gdLst/>
            <a:ahLst/>
            <a:cxnLst/>
            <a:rect l="l" t="t" r="r" b="b"/>
            <a:pathLst>
              <a:path w="7090239" h="2880519">
                <a:moveTo>
                  <a:pt x="0" y="0"/>
                </a:moveTo>
                <a:lnTo>
                  <a:pt x="7090239" y="0"/>
                </a:lnTo>
                <a:lnTo>
                  <a:pt x="7090239" y="2880519"/>
                </a:lnTo>
                <a:lnTo>
                  <a:pt x="0" y="2880519"/>
                </a:lnTo>
                <a:close/>
              </a:path>
            </a:pathLst>
          </a:custGeom>
        </p:spPr>
      </p:pic>
      <p:grpSp>
        <p:nvGrpSpPr>
          <p:cNvPr id="17" name="Group 16">
            <a:extLst>
              <a:ext uri="{FF2B5EF4-FFF2-40B4-BE49-F238E27FC236}">
                <a16:creationId xmlns:a16="http://schemas.microsoft.com/office/drawing/2014/main" id="{17FE0127-8AF5-4BFA-BC26-8660D1E04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97856" y="5952682"/>
            <a:ext cx="500850" cy="631474"/>
            <a:chOff x="8069541" y="1262702"/>
            <a:chExt cx="667800" cy="631474"/>
          </a:xfrm>
        </p:grpSpPr>
        <p:sp>
          <p:nvSpPr>
            <p:cNvPr id="18" name="Freeform: Shape 17">
              <a:extLst>
                <a:ext uri="{FF2B5EF4-FFF2-40B4-BE49-F238E27FC236}">
                  <a16:creationId xmlns:a16="http://schemas.microsoft.com/office/drawing/2014/main" id="{4AEBA0BB-D7A5-4A4C-9DFA-C4EFBB0B14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FF90555E-E94B-49EE-A532-1582F482F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3729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3174" y="0"/>
            <a:ext cx="5730826"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34C3F75-F6AE-CF82-8449-3C5E85D9A1C6}"/>
              </a:ext>
            </a:extLst>
          </p:cNvPr>
          <p:cNvGraphicFramePr>
            <a:graphicFrameLocks noGrp="1"/>
          </p:cNvGraphicFramePr>
          <p:nvPr>
            <p:ph idx="1"/>
            <p:extLst>
              <p:ext uri="{D42A27DB-BD31-4B8C-83A1-F6EECF244321}">
                <p14:modId xmlns:p14="http://schemas.microsoft.com/office/powerpoint/2010/main" val="3793690747"/>
              </p:ext>
            </p:extLst>
          </p:nvPr>
        </p:nvGraphicFramePr>
        <p:xfrm>
          <a:off x="430309" y="145916"/>
          <a:ext cx="8283382" cy="6215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498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5362219F-4A70-4A00-BF99-26E95D49793F}"/>
                                            </p:graphicEl>
                                          </p:spTgt>
                                        </p:tgtEl>
                                        <p:attrNameLst>
                                          <p:attrName>style.visibility</p:attrName>
                                        </p:attrNameLst>
                                      </p:cBhvr>
                                      <p:to>
                                        <p:strVal val="visible"/>
                                      </p:to>
                                    </p:set>
                                    <p:animEffect transition="in" filter="fade">
                                      <p:cBhvr>
                                        <p:cTn id="7" dur="500"/>
                                        <p:tgtEl>
                                          <p:spTgt spid="5">
                                            <p:graphicEl>
                                              <a:dgm id="{5362219F-4A70-4A00-BF99-26E95D4979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04DE16B3-B0CB-4724-8F73-E03253433E4B}"/>
                                            </p:graphicEl>
                                          </p:spTgt>
                                        </p:tgtEl>
                                        <p:attrNameLst>
                                          <p:attrName>style.visibility</p:attrName>
                                        </p:attrNameLst>
                                      </p:cBhvr>
                                      <p:to>
                                        <p:strVal val="visible"/>
                                      </p:to>
                                    </p:set>
                                    <p:animEffect transition="in" filter="fade">
                                      <p:cBhvr>
                                        <p:cTn id="12" dur="500"/>
                                        <p:tgtEl>
                                          <p:spTgt spid="5">
                                            <p:graphicEl>
                                              <a:dgm id="{04DE16B3-B0CB-4724-8F73-E03253433E4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3E69F539-300D-41D0-906D-4586DA833E18}"/>
                                            </p:graphicEl>
                                          </p:spTgt>
                                        </p:tgtEl>
                                        <p:attrNameLst>
                                          <p:attrName>style.visibility</p:attrName>
                                        </p:attrNameLst>
                                      </p:cBhvr>
                                      <p:to>
                                        <p:strVal val="visible"/>
                                      </p:to>
                                    </p:set>
                                    <p:animEffect transition="in" filter="fade">
                                      <p:cBhvr>
                                        <p:cTn id="17" dur="500"/>
                                        <p:tgtEl>
                                          <p:spTgt spid="5">
                                            <p:graphicEl>
                                              <a:dgm id="{3E69F539-300D-41D0-906D-4586DA833E1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70D21AE0-CDF2-4835-9E90-D05C9B298452}"/>
                                            </p:graphicEl>
                                          </p:spTgt>
                                        </p:tgtEl>
                                        <p:attrNameLst>
                                          <p:attrName>style.visibility</p:attrName>
                                        </p:attrNameLst>
                                      </p:cBhvr>
                                      <p:to>
                                        <p:strVal val="visible"/>
                                      </p:to>
                                    </p:set>
                                    <p:animEffect transition="in" filter="fade">
                                      <p:cBhvr>
                                        <p:cTn id="22" dur="500"/>
                                        <p:tgtEl>
                                          <p:spTgt spid="5">
                                            <p:graphicEl>
                                              <a:dgm id="{70D21AE0-CDF2-4835-9E90-D05C9B2984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9144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BA52352B-F018-4105-9189-6A101C2D224F}"/>
              </a:ext>
            </a:extLst>
          </p:cNvPr>
          <p:cNvGraphicFramePr>
            <a:graphicFrameLocks noGrp="1"/>
          </p:cNvGraphicFramePr>
          <p:nvPr>
            <p:ph idx="1"/>
            <p:extLst>
              <p:ext uri="{D42A27DB-BD31-4B8C-83A1-F6EECF244321}">
                <p14:modId xmlns:p14="http://schemas.microsoft.com/office/powerpoint/2010/main" val="4041696679"/>
              </p:ext>
            </p:extLst>
          </p:nvPr>
        </p:nvGraphicFramePr>
        <p:xfrm>
          <a:off x="204281" y="1041718"/>
          <a:ext cx="8735438" cy="477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801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4334" y="639756"/>
            <a:ext cx="1080000" cy="947210"/>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470133" y="828962"/>
            <a:ext cx="405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0601" y="2472855"/>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7464" y="4524379"/>
            <a:ext cx="1485000" cy="1363916"/>
            <a:chOff x="4879602" y="3781429"/>
            <a:chExt cx="1980001" cy="1363916"/>
          </a:xfrm>
        </p:grpSpPr>
        <p:sp>
          <p:nvSpPr>
            <p:cNvPr id="16" name="Freeform: Shape 1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1" name="Rectangle 2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eb of wires showing connections between groups and singles">
            <a:extLst>
              <a:ext uri="{FF2B5EF4-FFF2-40B4-BE49-F238E27FC236}">
                <a16:creationId xmlns:a16="http://schemas.microsoft.com/office/drawing/2014/main" id="{F0A59F76-BA35-F368-F96C-E206C43D38F6}"/>
              </a:ext>
            </a:extLst>
          </p:cNvPr>
          <p:cNvPicPr>
            <a:picLocks noChangeAspect="1"/>
          </p:cNvPicPr>
          <p:nvPr/>
        </p:nvPicPr>
        <p:blipFill rotWithShape="1">
          <a:blip r:embed="rId2"/>
          <a:srcRect l="11000" r="-2" b="-2"/>
          <a:stretch/>
        </p:blipFill>
        <p:spPr>
          <a:xfrm>
            <a:off x="20" y="1"/>
            <a:ext cx="9143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3" name="Rectangle 22">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49215" y="0"/>
            <a:ext cx="5894785"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26AF4-4291-867B-D55F-9DAC4B7EE491}"/>
              </a:ext>
            </a:extLst>
          </p:cNvPr>
          <p:cNvSpPr>
            <a:spLocks noGrp="1"/>
          </p:cNvSpPr>
          <p:nvPr>
            <p:ph type="title"/>
          </p:nvPr>
        </p:nvSpPr>
        <p:spPr>
          <a:xfrm>
            <a:off x="6056709" y="549275"/>
            <a:ext cx="2674143" cy="2887174"/>
          </a:xfrm>
        </p:spPr>
        <p:txBody>
          <a:bodyPr vert="horz" wrap="square" lIns="0" tIns="0" rIns="0" bIns="0" rtlCol="0" anchor="b" anchorCtr="0">
            <a:normAutofit/>
          </a:bodyPr>
          <a:lstStyle/>
          <a:p>
            <a:r>
              <a:rPr lang="en-US" sz="4200" kern="1200">
                <a:solidFill>
                  <a:schemeClr val="tx1"/>
                </a:solidFill>
                <a:latin typeface="+mj-lt"/>
                <a:ea typeface="+mj-ea"/>
                <a:cs typeface="+mj-cs"/>
              </a:rPr>
              <a:t>Discussion</a:t>
            </a:r>
          </a:p>
        </p:txBody>
      </p:sp>
      <p:sp>
        <p:nvSpPr>
          <p:cNvPr id="25" name="Rectangle 24">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9144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2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4334" y="639756"/>
            <a:ext cx="1080000" cy="947210"/>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470133" y="828962"/>
            <a:ext cx="405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0601" y="2472855"/>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7464" y="4524379"/>
            <a:ext cx="1485000"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878" y="1388266"/>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6" name="Group 25">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5756" y="288981"/>
            <a:ext cx="947210" cy="1335600"/>
            <a:chOff x="2678417" y="2427951"/>
            <a:chExt cx="1262947" cy="1335600"/>
          </a:xfrm>
        </p:grpSpPr>
        <p:sp>
          <p:nvSpPr>
            <p:cNvPr id="27" name="Freeform: Shape 26">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0" name="Group 29">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93936" y="5435090"/>
            <a:ext cx="572104" cy="734873"/>
            <a:chOff x="7950336" y="1300590"/>
            <a:chExt cx="762805" cy="734873"/>
          </a:xfrm>
        </p:grpSpPr>
        <p:sp>
          <p:nvSpPr>
            <p:cNvPr id="31"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Content Placeholder 4">
            <a:extLst>
              <a:ext uri="{FF2B5EF4-FFF2-40B4-BE49-F238E27FC236}">
                <a16:creationId xmlns:a16="http://schemas.microsoft.com/office/drawing/2014/main" id="{E6618691-AF8B-BBBD-B720-75714A6D4C1B}"/>
              </a:ext>
            </a:extLst>
          </p:cNvPr>
          <p:cNvPicPr>
            <a:picLocks noGrp="1" noChangeAspect="1"/>
          </p:cNvPicPr>
          <p:nvPr>
            <p:ph idx="1"/>
          </p:nvPr>
        </p:nvPicPr>
        <p:blipFill>
          <a:blip r:embed="rId2"/>
          <a:stretch>
            <a:fillRect/>
          </a:stretch>
        </p:blipFill>
        <p:spPr>
          <a:xfrm>
            <a:off x="342900" y="504179"/>
            <a:ext cx="8448213" cy="5578755"/>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1588421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3ABD7C-2200-92FE-F050-1B8F451BE71D}"/>
              </a:ext>
            </a:extLst>
          </p:cNvPr>
          <p:cNvGraphicFramePr>
            <a:graphicFrameLocks noGrp="1"/>
          </p:cNvGraphicFramePr>
          <p:nvPr>
            <p:ph idx="1"/>
            <p:extLst>
              <p:ext uri="{D42A27DB-BD31-4B8C-83A1-F6EECF244321}">
                <p14:modId xmlns:p14="http://schemas.microsoft.com/office/powerpoint/2010/main" val="1454282648"/>
              </p:ext>
            </p:extLst>
          </p:nvPr>
        </p:nvGraphicFramePr>
        <p:xfrm>
          <a:off x="488054" y="479323"/>
          <a:ext cx="8167892" cy="5899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8377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8F710AB-AC2A-A88E-8836-7D88F0E03534}"/>
              </a:ext>
            </a:extLst>
          </p:cNvPr>
          <p:cNvGraphicFramePr>
            <a:graphicFrameLocks noGrp="1"/>
          </p:cNvGraphicFramePr>
          <p:nvPr>
            <p:ph idx="1"/>
            <p:extLst>
              <p:ext uri="{D42A27DB-BD31-4B8C-83A1-F6EECF244321}">
                <p14:modId xmlns:p14="http://schemas.microsoft.com/office/powerpoint/2010/main" val="3221685954"/>
              </p:ext>
            </p:extLst>
          </p:nvPr>
        </p:nvGraphicFramePr>
        <p:xfrm>
          <a:off x="825908" y="284399"/>
          <a:ext cx="7816647" cy="578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55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A2BECB-A382-CCF7-01C1-0E62835F0241}"/>
              </a:ext>
            </a:extLst>
          </p:cNvPr>
          <p:cNvSpPr>
            <a:spLocks noGrp="1"/>
          </p:cNvSpPr>
          <p:nvPr>
            <p:ph type="title"/>
          </p:nvPr>
        </p:nvSpPr>
        <p:spPr>
          <a:xfrm>
            <a:off x="1206375" y="342798"/>
            <a:ext cx="6731249" cy="1191035"/>
          </a:xfrm>
        </p:spPr>
        <p:txBody>
          <a:bodyPr>
            <a:normAutofit fontScale="90000"/>
          </a:bodyPr>
          <a:lstStyle/>
          <a:p>
            <a:pPr algn="ctr"/>
            <a:br>
              <a:rPr lang="en-US" dirty="0"/>
            </a:br>
            <a:endParaRPr lang="en-US" dirty="0"/>
          </a:p>
        </p:txBody>
      </p:sp>
      <p:graphicFrame>
        <p:nvGraphicFramePr>
          <p:cNvPr id="8" name="Content Placeholder 7">
            <a:extLst>
              <a:ext uri="{FF2B5EF4-FFF2-40B4-BE49-F238E27FC236}">
                <a16:creationId xmlns:a16="http://schemas.microsoft.com/office/drawing/2014/main" id="{0FE9776E-AFB0-E309-7199-F55B88B1A2D6}"/>
              </a:ext>
            </a:extLst>
          </p:cNvPr>
          <p:cNvGraphicFramePr>
            <a:graphicFrameLocks noGrp="1"/>
          </p:cNvGraphicFramePr>
          <p:nvPr>
            <p:ph idx="1"/>
            <p:extLst>
              <p:ext uri="{D42A27DB-BD31-4B8C-83A1-F6EECF244321}">
                <p14:modId xmlns:p14="http://schemas.microsoft.com/office/powerpoint/2010/main" val="1421536582"/>
              </p:ext>
            </p:extLst>
          </p:nvPr>
        </p:nvGraphicFramePr>
        <p:xfrm>
          <a:off x="345081" y="465698"/>
          <a:ext cx="8411461" cy="6113333"/>
        </p:xfrm>
        <a:graphic>
          <a:graphicData uri="http://schemas.openxmlformats.org/drawingml/2006/table">
            <a:tbl>
              <a:tblPr firstRow="1" bandRow="1">
                <a:tableStyleId>{5C22544A-7EE6-4342-B048-85BDC9FD1C3A}</a:tableStyleId>
              </a:tblPr>
              <a:tblGrid>
                <a:gridCol w="1735950">
                  <a:extLst>
                    <a:ext uri="{9D8B030D-6E8A-4147-A177-3AD203B41FA5}">
                      <a16:colId xmlns:a16="http://schemas.microsoft.com/office/drawing/2014/main" val="1581286212"/>
                    </a:ext>
                  </a:extLst>
                </a:gridCol>
                <a:gridCol w="2976180">
                  <a:extLst>
                    <a:ext uri="{9D8B030D-6E8A-4147-A177-3AD203B41FA5}">
                      <a16:colId xmlns:a16="http://schemas.microsoft.com/office/drawing/2014/main" val="1261070913"/>
                    </a:ext>
                  </a:extLst>
                </a:gridCol>
                <a:gridCol w="3699331">
                  <a:extLst>
                    <a:ext uri="{9D8B030D-6E8A-4147-A177-3AD203B41FA5}">
                      <a16:colId xmlns:a16="http://schemas.microsoft.com/office/drawing/2014/main" val="2291017447"/>
                    </a:ext>
                  </a:extLst>
                </a:gridCol>
              </a:tblGrid>
              <a:tr h="776024">
                <a:tc>
                  <a:txBody>
                    <a:bodyPr/>
                    <a:lstStyle/>
                    <a:p>
                      <a:r>
                        <a:rPr lang="en-US" sz="1600" dirty="0"/>
                        <a:t>Limitation of SWE</a:t>
                      </a:r>
                    </a:p>
                  </a:txBody>
                  <a:tcPr/>
                </a:tc>
                <a:tc>
                  <a:txBody>
                    <a:bodyPr/>
                    <a:lstStyle/>
                    <a:p>
                      <a:r>
                        <a:rPr lang="en-US" sz="1600" dirty="0"/>
                        <a:t>Literature</a:t>
                      </a:r>
                    </a:p>
                  </a:txBody>
                  <a:tcPr/>
                </a:tc>
                <a:tc>
                  <a:txBody>
                    <a:bodyPr/>
                    <a:lstStyle/>
                    <a:p>
                      <a:r>
                        <a:rPr lang="en-US" sz="1600" dirty="0"/>
                        <a:t>Study result</a:t>
                      </a:r>
                    </a:p>
                  </a:txBody>
                  <a:tcPr/>
                </a:tc>
                <a:extLst>
                  <a:ext uri="{0D108BD9-81ED-4DB2-BD59-A6C34878D82A}">
                    <a16:rowId xmlns:a16="http://schemas.microsoft.com/office/drawing/2014/main" val="2857167675"/>
                  </a:ext>
                </a:extLst>
              </a:tr>
              <a:tr h="1144367">
                <a:tc>
                  <a:txBody>
                    <a:bodyPr/>
                    <a:lstStyle/>
                    <a:p>
                      <a:r>
                        <a:rPr lang="en-US" sz="1600" b="0" i="0" u="none" strike="noStrike" kern="1200" baseline="0" dirty="0">
                          <a:solidFill>
                            <a:schemeClr val="dk1"/>
                          </a:solidFill>
                          <a:latin typeface="+mn-lt"/>
                          <a:ea typeface="+mn-ea"/>
                          <a:cs typeface="+mn-cs"/>
                        </a:rPr>
                        <a:t>intra- and</a:t>
                      </a:r>
                    </a:p>
                    <a:p>
                      <a:r>
                        <a:rPr lang="en-US" sz="1600" b="0" i="0" u="none" strike="noStrike" kern="1200" baseline="0" dirty="0">
                          <a:solidFill>
                            <a:schemeClr val="dk1"/>
                          </a:solidFill>
                          <a:latin typeface="+mn-lt"/>
                          <a:ea typeface="+mn-ea"/>
                          <a:cs typeface="+mn-cs"/>
                        </a:rPr>
                        <a:t>interobserver variation</a:t>
                      </a:r>
                      <a:endParaRPr lang="en-US" sz="1600" dirty="0"/>
                    </a:p>
                  </a:txBody>
                  <a:tcPr/>
                </a:tc>
                <a:tc gridSpan="2">
                  <a:txBody>
                    <a:bodyPr/>
                    <a:lstStyle/>
                    <a:p>
                      <a:r>
                        <a:rPr lang="en-US" sz="1300" dirty="0"/>
                        <a:t>- </a:t>
                      </a:r>
                      <a:r>
                        <a:rPr lang="en-US" sz="1300" dirty="0">
                          <a:solidFill>
                            <a:srgbClr val="FF0000"/>
                          </a:solidFill>
                        </a:rPr>
                        <a:t>Good interobserver </a:t>
                      </a:r>
                      <a:r>
                        <a:rPr lang="en-US" sz="1300" dirty="0"/>
                        <a:t>reliability</a:t>
                      </a:r>
                    </a:p>
                    <a:p>
                      <a:r>
                        <a:rPr lang="en-US" sz="1300" dirty="0"/>
                        <a:t>- The </a:t>
                      </a:r>
                      <a:r>
                        <a:rPr lang="en-US" sz="1300" dirty="0" err="1"/>
                        <a:t>intraobserver</a:t>
                      </a:r>
                      <a:r>
                        <a:rPr lang="en-US" sz="1300" dirty="0"/>
                        <a:t> reliability obtained is </a:t>
                      </a:r>
                      <a:r>
                        <a:rPr lang="en-US" sz="1300" dirty="0">
                          <a:solidFill>
                            <a:srgbClr val="FF0000"/>
                          </a:solidFill>
                        </a:rPr>
                        <a:t>higher </a:t>
                      </a:r>
                      <a:r>
                        <a:rPr lang="en-US" sz="1300" dirty="0"/>
                        <a:t>than in published studies on renal stiffness measurements (ICCs was 0.709).</a:t>
                      </a:r>
                    </a:p>
                    <a:p>
                      <a:r>
                        <a:rPr lang="en-US" sz="1300" dirty="0"/>
                        <a:t>- Possibly due to both operators in this study were </a:t>
                      </a:r>
                      <a:r>
                        <a:rPr lang="en-US" sz="1300" dirty="0">
                          <a:solidFill>
                            <a:srgbClr val="FF0000"/>
                          </a:solidFill>
                        </a:rPr>
                        <a:t>more experienced </a:t>
                      </a:r>
                      <a:r>
                        <a:rPr lang="en-US" sz="1300" dirty="0"/>
                        <a:t>in the field of ultrasonography as well as SWE imaging.</a:t>
                      </a:r>
                    </a:p>
                  </a:txBody>
                  <a:tcPr/>
                </a:tc>
                <a:tc hMerge="1">
                  <a:txBody>
                    <a:bodyPr/>
                    <a:lstStyle/>
                    <a:p>
                      <a:endParaRPr lang="en-US"/>
                    </a:p>
                  </a:txBody>
                  <a:tcPr/>
                </a:tc>
                <a:extLst>
                  <a:ext uri="{0D108BD9-81ED-4DB2-BD59-A6C34878D82A}">
                    <a16:rowId xmlns:a16="http://schemas.microsoft.com/office/drawing/2014/main" val="1921710087"/>
                  </a:ext>
                </a:extLst>
              </a:tr>
              <a:tr h="1791384">
                <a:tc>
                  <a:txBody>
                    <a:bodyPr/>
                    <a:lstStyle/>
                    <a:p>
                      <a:r>
                        <a:rPr lang="en-US" sz="1600" dirty="0"/>
                        <a:t>Bladder distention</a:t>
                      </a:r>
                    </a:p>
                  </a:txBody>
                  <a:tcPr/>
                </a:tc>
                <a:tc>
                  <a:txBody>
                    <a:bodyPr/>
                    <a:lstStyle/>
                    <a:p>
                      <a:r>
                        <a:rPr lang="en-US" sz="1300" dirty="0"/>
                        <a:t>- Sohn et al stated that increased pelvic pressure due to hydronephrosis</a:t>
                      </a:r>
                    </a:p>
                    <a:p>
                      <a:r>
                        <a:rPr lang="en-US" sz="1300" dirty="0"/>
                        <a:t>could increase renal parenchymal stiffness. </a:t>
                      </a:r>
                    </a:p>
                    <a:p>
                      <a:r>
                        <a:rPr lang="en-US" sz="1300" dirty="0"/>
                        <a:t>- Median SWVs in kidneys with high-grade hydronephrosis were higher than those in normal kidneys.</a:t>
                      </a:r>
                    </a:p>
                  </a:txBody>
                  <a:tcPr/>
                </a:tc>
                <a:tc>
                  <a:txBody>
                    <a:bodyPr/>
                    <a:lstStyle/>
                    <a:p>
                      <a:r>
                        <a:rPr lang="en-US" sz="1300" dirty="0"/>
                        <a:t>- No significant difference in the YM measurements between a distended</a:t>
                      </a:r>
                      <a:r>
                        <a:rPr lang="en-US" sz="1300" baseline="0" dirty="0"/>
                        <a:t> </a:t>
                      </a:r>
                      <a:r>
                        <a:rPr lang="en-US" sz="1300" dirty="0"/>
                        <a:t>bladder and empty bladder</a:t>
                      </a:r>
                    </a:p>
                    <a:p>
                      <a:r>
                        <a:rPr lang="en-US" sz="1300" dirty="0"/>
                        <a:t>- </a:t>
                      </a:r>
                      <a:r>
                        <a:rPr lang="en-US" sz="1300" b="0" i="0" u="none" strike="noStrike" kern="1200" baseline="0" dirty="0">
                          <a:solidFill>
                            <a:schemeClr val="dk1"/>
                          </a:solidFill>
                          <a:latin typeface="+mn-lt"/>
                          <a:ea typeface="+mn-ea"/>
                          <a:cs typeface="+mn-cs"/>
                        </a:rPr>
                        <a:t>could be due to the overly distended bladder causing only mild splaying of the pelvicalyceal system, but not hydronephrosis that may alter the stiffness of the renal parenchyma</a:t>
                      </a:r>
                      <a:r>
                        <a:rPr lang="en-US" sz="1200" b="0" i="0" u="none" strike="noStrike" kern="1200" baseline="0" dirty="0">
                          <a:solidFill>
                            <a:schemeClr val="dk1"/>
                          </a:solidFill>
                          <a:latin typeface="+mn-lt"/>
                          <a:ea typeface="+mn-ea"/>
                          <a:cs typeface="+mn-cs"/>
                        </a:rPr>
                        <a:t>.</a:t>
                      </a:r>
                      <a:endParaRPr lang="en-US" sz="1200" dirty="0"/>
                    </a:p>
                  </a:txBody>
                  <a:tcPr/>
                </a:tc>
                <a:extLst>
                  <a:ext uri="{0D108BD9-81ED-4DB2-BD59-A6C34878D82A}">
                    <a16:rowId xmlns:a16="http://schemas.microsoft.com/office/drawing/2014/main" val="3132678938"/>
                  </a:ext>
                </a:extLst>
              </a:tr>
              <a:tr h="2401558">
                <a:tc>
                  <a:txBody>
                    <a:bodyPr/>
                    <a:lstStyle/>
                    <a:p>
                      <a:r>
                        <a:rPr lang="en-US" sz="1600" dirty="0"/>
                        <a:t>Location of ROI </a:t>
                      </a:r>
                    </a:p>
                  </a:txBody>
                  <a:tcPr/>
                </a:tc>
                <a:tc>
                  <a:txBody>
                    <a:bodyPr/>
                    <a:lstStyle/>
                    <a:p>
                      <a:r>
                        <a:rPr lang="en-US" sz="1300" dirty="0"/>
                        <a:t>- Kidney tissue is </a:t>
                      </a:r>
                      <a:r>
                        <a:rPr lang="en-US" sz="1300" dirty="0">
                          <a:solidFill>
                            <a:srgbClr val="FF0000"/>
                          </a:solidFill>
                        </a:rPr>
                        <a:t>anisotropic</a:t>
                      </a:r>
                      <a:br>
                        <a:rPr lang="en-US" sz="1300" dirty="0"/>
                      </a:br>
                      <a:r>
                        <a:rPr lang="en-US" sz="1300" dirty="0"/>
                        <a:t>- Sending ultrasound beams in </a:t>
                      </a:r>
                      <a:r>
                        <a:rPr lang="en-US" sz="1300" dirty="0">
                          <a:solidFill>
                            <a:srgbClr val="FF0000"/>
                          </a:solidFill>
                        </a:rPr>
                        <a:t>different axes on these structures </a:t>
                      </a:r>
                      <a:r>
                        <a:rPr lang="en-US" sz="1300" dirty="0"/>
                        <a:t>(loops of Henle and vasa recta within the medulla, collecting ducts within cortex and medulla) </a:t>
                      </a:r>
                      <a:r>
                        <a:rPr lang="en-US" sz="1300" dirty="0">
                          <a:solidFill>
                            <a:srgbClr val="FF0000"/>
                          </a:solidFill>
                        </a:rPr>
                        <a:t>might lead to different elasticity values </a:t>
                      </a:r>
                      <a:r>
                        <a:rPr lang="en-US" sz="1300" dirty="0"/>
                        <a:t>due to the difference in the way the shear waves propagate.</a:t>
                      </a:r>
                    </a:p>
                  </a:txBody>
                  <a:tcPr/>
                </a:tc>
                <a:tc>
                  <a:txBody>
                    <a:bodyPr/>
                    <a:lstStyle/>
                    <a:p>
                      <a:r>
                        <a:rPr lang="en-US" sz="1300" dirty="0"/>
                        <a:t>- </a:t>
                      </a:r>
                      <a:r>
                        <a:rPr lang="en-US" sz="1300" dirty="0">
                          <a:solidFill>
                            <a:srgbClr val="FF0000"/>
                          </a:solidFill>
                        </a:rPr>
                        <a:t>significant difference </a:t>
                      </a:r>
                      <a:r>
                        <a:rPr lang="en-US" sz="1300" dirty="0"/>
                        <a:t>in YM measurements when the </a:t>
                      </a:r>
                      <a:r>
                        <a:rPr lang="en-US" sz="1300" dirty="0">
                          <a:solidFill>
                            <a:srgbClr val="FF0000"/>
                          </a:solidFill>
                        </a:rPr>
                        <a:t>position of the ROI was changed</a:t>
                      </a:r>
                      <a:r>
                        <a:rPr lang="en-US" sz="1300" dirty="0"/>
                        <a:t>, effectively altering the beam-to-tissue orientation</a:t>
                      </a:r>
                    </a:p>
                    <a:p>
                      <a:r>
                        <a:rPr lang="en-US" sz="1300" dirty="0"/>
                        <a:t>- a </a:t>
                      </a:r>
                      <a:r>
                        <a:rPr lang="en-US" sz="1300" dirty="0">
                          <a:solidFill>
                            <a:srgbClr val="FF0000"/>
                          </a:solidFill>
                        </a:rPr>
                        <a:t>fixed location </a:t>
                      </a:r>
                      <a:r>
                        <a:rPr lang="en-US" sz="1300" dirty="0"/>
                        <a:t>should be determined during image acquisition </a:t>
                      </a:r>
                      <a:r>
                        <a:rPr lang="en-US" sz="1300" dirty="0">
                          <a:solidFill>
                            <a:srgbClr val="FF0000"/>
                          </a:solidFill>
                        </a:rPr>
                        <a:t>to obtain reliable and reproducible</a:t>
                      </a:r>
                      <a:r>
                        <a:rPr lang="en-US" sz="1300" dirty="0"/>
                        <a:t> results, especially when establishing normal limits of stiffness of a particular tissue</a:t>
                      </a:r>
                    </a:p>
                    <a:p>
                      <a:r>
                        <a:rPr lang="en-US" sz="1300" dirty="0"/>
                        <a:t>- Recommend placing the ROI box at the </a:t>
                      </a:r>
                      <a:r>
                        <a:rPr lang="en-US" sz="1300" dirty="0" err="1"/>
                        <a:t>midregion</a:t>
                      </a:r>
                      <a:r>
                        <a:rPr lang="en-US" sz="1300" dirty="0"/>
                        <a:t> of the kidney during image acquisition as this position easily allows exclusion of the renal medulla and sinus.</a:t>
                      </a:r>
                    </a:p>
                  </a:txBody>
                  <a:tcPr/>
                </a:tc>
                <a:extLst>
                  <a:ext uri="{0D108BD9-81ED-4DB2-BD59-A6C34878D82A}">
                    <a16:rowId xmlns:a16="http://schemas.microsoft.com/office/drawing/2014/main" val="3587420976"/>
                  </a:ext>
                </a:extLst>
              </a:tr>
            </a:tbl>
          </a:graphicData>
        </a:graphic>
      </p:graphicFrame>
    </p:spTree>
    <p:extLst>
      <p:ext uri="{BB962C8B-B14F-4D97-AF65-F5344CB8AC3E}">
        <p14:creationId xmlns:p14="http://schemas.microsoft.com/office/powerpoint/2010/main" val="834775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F6F36-C825-7058-D857-0599FD9ED433}"/>
              </a:ext>
            </a:extLst>
          </p:cNvPr>
          <p:cNvSpPr>
            <a:spLocks noGrp="1"/>
          </p:cNvSpPr>
          <p:nvPr>
            <p:ph type="title"/>
          </p:nvPr>
        </p:nvSpPr>
        <p:spPr>
          <a:xfrm>
            <a:off x="413147" y="4508500"/>
            <a:ext cx="3375421" cy="1562959"/>
          </a:xfrm>
        </p:spPr>
        <p:txBody>
          <a:bodyPr wrap="square" anchor="t">
            <a:normAutofit/>
          </a:bodyPr>
          <a:lstStyle/>
          <a:p>
            <a:r>
              <a:rPr lang="en-US"/>
              <a:t>Conclusion</a:t>
            </a:r>
          </a:p>
        </p:txBody>
      </p:sp>
      <p:pic>
        <p:nvPicPr>
          <p:cNvPr id="10" name="Picture 9">
            <a:extLst>
              <a:ext uri="{FF2B5EF4-FFF2-40B4-BE49-F238E27FC236}">
                <a16:creationId xmlns:a16="http://schemas.microsoft.com/office/drawing/2014/main" id="{FEF7A163-470E-A01B-67FF-F2D10ACA8E6E}"/>
              </a:ext>
            </a:extLst>
          </p:cNvPr>
          <p:cNvPicPr>
            <a:picLocks noChangeAspect="1"/>
          </p:cNvPicPr>
          <p:nvPr/>
        </p:nvPicPr>
        <p:blipFill rotWithShape="1">
          <a:blip r:embed="rId2"/>
          <a:srcRect t="33293" b="15233"/>
          <a:stretch/>
        </p:blipFill>
        <p:spPr>
          <a:xfrm>
            <a:off x="20" y="1"/>
            <a:ext cx="9143980" cy="3777175"/>
          </a:xfrm>
          <a:custGeom>
            <a:avLst/>
            <a:gdLst/>
            <a:ahLst/>
            <a:cxnLst/>
            <a:rect l="l" t="t" r="r" b="b"/>
            <a:pathLst>
              <a:path w="12192000" h="3777175">
                <a:moveTo>
                  <a:pt x="0" y="0"/>
                </a:moveTo>
                <a:lnTo>
                  <a:pt x="12192000" y="0"/>
                </a:lnTo>
                <a:lnTo>
                  <a:pt x="12192000" y="3777175"/>
                </a:lnTo>
                <a:lnTo>
                  <a:pt x="0" y="3777175"/>
                </a:lnTo>
                <a:close/>
              </a:path>
            </a:pathLst>
          </a:custGeom>
        </p:spPr>
      </p:pic>
      <p:sp>
        <p:nvSpPr>
          <p:cNvPr id="30" name="Oval 29">
            <a:extLst>
              <a:ext uri="{FF2B5EF4-FFF2-40B4-BE49-F238E27FC236}">
                <a16:creationId xmlns:a16="http://schemas.microsoft.com/office/drawing/2014/main" id="{C5D31EF7-7A67-43B2-8B5E-B4A6241B1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09" y="3602837"/>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F1E197AC-786F-80B6-CD84-AAA2AE260796}"/>
              </a:ext>
            </a:extLst>
          </p:cNvPr>
          <p:cNvSpPr>
            <a:spLocks noGrp="1"/>
          </p:cNvSpPr>
          <p:nvPr>
            <p:ph idx="1"/>
          </p:nvPr>
        </p:nvSpPr>
        <p:spPr>
          <a:xfrm>
            <a:off x="3950493" y="4057650"/>
            <a:ext cx="4780360" cy="2308860"/>
          </a:xfrm>
        </p:spPr>
        <p:txBody>
          <a:bodyPr anchor="t">
            <a:normAutofit lnSpcReduction="10000"/>
          </a:bodyPr>
          <a:lstStyle/>
          <a:p>
            <a:pPr>
              <a:lnSpc>
                <a:spcPct val="100000"/>
              </a:lnSpc>
            </a:pPr>
            <a:r>
              <a:rPr lang="en-US" sz="1600" b="1" dirty="0"/>
              <a:t>SWE was superior to conventional ultrasound in the assessment of CKD. </a:t>
            </a:r>
          </a:p>
          <a:p>
            <a:pPr>
              <a:lnSpc>
                <a:spcPct val="100000"/>
              </a:lnSpc>
            </a:pPr>
            <a:r>
              <a:rPr lang="en-US" sz="1600" b="1" dirty="0"/>
              <a:t>Cut-off value of 4.31 kPa to distinguish between diseased from normal kidneys.</a:t>
            </a:r>
          </a:p>
          <a:p>
            <a:pPr>
              <a:lnSpc>
                <a:spcPct val="100000"/>
              </a:lnSpc>
            </a:pPr>
            <a:r>
              <a:rPr lang="en-US" sz="1600" b="1" dirty="0"/>
              <a:t>Despite its limitations, SWE-derived estimates of renal stiffness is an effective, low-cost tool for non-invasive method to provide extra diagnostic information in CKD</a:t>
            </a:r>
          </a:p>
        </p:txBody>
      </p:sp>
    </p:spTree>
    <p:extLst>
      <p:ext uri="{BB962C8B-B14F-4D97-AF65-F5344CB8AC3E}">
        <p14:creationId xmlns:p14="http://schemas.microsoft.com/office/powerpoint/2010/main" val="52499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58201-7694-AD57-FCB2-A10C721BAF4F}"/>
              </a:ext>
            </a:extLst>
          </p:cNvPr>
          <p:cNvSpPr>
            <a:spLocks noGrp="1"/>
          </p:cNvSpPr>
          <p:nvPr>
            <p:ph type="title"/>
          </p:nvPr>
        </p:nvSpPr>
        <p:spPr>
          <a:xfrm>
            <a:off x="413147" y="549275"/>
            <a:ext cx="2674144" cy="5543549"/>
          </a:xfrm>
        </p:spPr>
        <p:txBody>
          <a:bodyPr wrap="square" anchor="ctr">
            <a:normAutofit/>
          </a:bodyPr>
          <a:lstStyle/>
          <a:p>
            <a:r>
              <a:rPr lang="en-US" dirty="0"/>
              <a:t>Chronic kidney disease (CKD)</a:t>
            </a:r>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3174" y="0"/>
            <a:ext cx="5730826"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86C9B47-B8A7-06B7-B947-C0AF3D1D2C91}"/>
              </a:ext>
            </a:extLst>
          </p:cNvPr>
          <p:cNvGraphicFramePr>
            <a:graphicFrameLocks noGrp="1"/>
          </p:cNvGraphicFramePr>
          <p:nvPr>
            <p:ph sz="quarter" idx="13"/>
            <p:extLst>
              <p:ext uri="{D42A27DB-BD31-4B8C-83A1-F6EECF244321}">
                <p14:modId xmlns:p14="http://schemas.microsoft.com/office/powerpoint/2010/main" val="3291057760"/>
              </p:ext>
            </p:extLst>
          </p:nvPr>
        </p:nvGraphicFramePr>
        <p:xfrm>
          <a:off x="3950494" y="320040"/>
          <a:ext cx="4780359" cy="622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775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9144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69C2C29-81FB-80A7-2DA1-5F90EAB4E70C}"/>
              </a:ext>
            </a:extLst>
          </p:cNvPr>
          <p:cNvGraphicFramePr>
            <a:graphicFrameLocks noGrp="1"/>
          </p:cNvGraphicFramePr>
          <p:nvPr>
            <p:ph sz="quarter" idx="13"/>
            <p:extLst>
              <p:ext uri="{D42A27DB-BD31-4B8C-83A1-F6EECF244321}">
                <p14:modId xmlns:p14="http://schemas.microsoft.com/office/powerpoint/2010/main" val="458534537"/>
              </p:ext>
            </p:extLst>
          </p:nvPr>
        </p:nvGraphicFramePr>
        <p:xfrm>
          <a:off x="171451" y="674371"/>
          <a:ext cx="8846820" cy="5303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13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77126-FE35-86F7-8DE8-47BC6072991F}"/>
              </a:ext>
            </a:extLst>
          </p:cNvPr>
          <p:cNvSpPr>
            <a:spLocks noGrp="1"/>
          </p:cNvSpPr>
          <p:nvPr>
            <p:ph type="title"/>
          </p:nvPr>
        </p:nvSpPr>
        <p:spPr>
          <a:xfrm>
            <a:off x="684863" y="1058783"/>
            <a:ext cx="7773338" cy="1197133"/>
          </a:xfrm>
        </p:spPr>
        <p:txBody>
          <a:bodyPr/>
          <a:lstStyle/>
          <a:p>
            <a:r>
              <a:rPr lang="en-US" dirty="0"/>
              <a:t>Shear wave elastography</a:t>
            </a:r>
            <a:br>
              <a:rPr lang="en-US" dirty="0"/>
            </a:br>
            <a:r>
              <a:rPr lang="en-US" sz="1350" dirty="0"/>
              <a:t>Emerging </a:t>
            </a:r>
            <a:r>
              <a:rPr lang="en-US" sz="1350" dirty="0" err="1"/>
              <a:t>usg</a:t>
            </a:r>
            <a:r>
              <a:rPr lang="en-US" sz="1350" dirty="0"/>
              <a:t> technique used to measure tissue STIFFNESS</a:t>
            </a:r>
          </a:p>
        </p:txBody>
      </p:sp>
      <p:graphicFrame>
        <p:nvGraphicFramePr>
          <p:cNvPr id="4" name="Content Placeholder 3">
            <a:extLst>
              <a:ext uri="{FF2B5EF4-FFF2-40B4-BE49-F238E27FC236}">
                <a16:creationId xmlns:a16="http://schemas.microsoft.com/office/drawing/2014/main" id="{171A890D-FC4A-EC4C-289C-C35EBE2F49E3}"/>
              </a:ext>
            </a:extLst>
          </p:cNvPr>
          <p:cNvGraphicFramePr>
            <a:graphicFrameLocks noGrp="1"/>
          </p:cNvGraphicFramePr>
          <p:nvPr>
            <p:ph sz="quarter" idx="13"/>
            <p:extLst>
              <p:ext uri="{D42A27DB-BD31-4B8C-83A1-F6EECF244321}">
                <p14:modId xmlns:p14="http://schemas.microsoft.com/office/powerpoint/2010/main" val="439878508"/>
              </p:ext>
            </p:extLst>
          </p:nvPr>
        </p:nvGraphicFramePr>
        <p:xfrm>
          <a:off x="685800" y="2107175"/>
          <a:ext cx="8522725" cy="33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62F08A1-6CA7-E1DA-421F-1FB482709F8F}"/>
              </a:ext>
            </a:extLst>
          </p:cNvPr>
          <p:cNvSpPr txBox="1"/>
          <p:nvPr/>
        </p:nvSpPr>
        <p:spPr>
          <a:xfrm flipH="1">
            <a:off x="789945" y="4822723"/>
            <a:ext cx="6222913" cy="300082"/>
          </a:xfrm>
          <a:prstGeom prst="rect">
            <a:avLst/>
          </a:prstGeom>
          <a:noFill/>
        </p:spPr>
        <p:txBody>
          <a:bodyPr wrap="square" rtlCol="0">
            <a:spAutoFit/>
          </a:bodyPr>
          <a:lstStyle/>
          <a:p>
            <a:r>
              <a:rPr lang="en-US" sz="1350" dirty="0"/>
              <a:t>*Shear wave velocity increases in diseased tissues (stiffer than normal one)</a:t>
            </a:r>
          </a:p>
        </p:txBody>
      </p:sp>
    </p:spTree>
    <p:extLst>
      <p:ext uri="{BB962C8B-B14F-4D97-AF65-F5344CB8AC3E}">
        <p14:creationId xmlns:p14="http://schemas.microsoft.com/office/powerpoint/2010/main" val="490827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FB529CE2-3C53-3C84-1EBF-595BBA3A7C79}"/>
              </a:ext>
            </a:extLst>
          </p:cNvPr>
          <p:cNvGraphicFramePr>
            <a:graphicFrameLocks noGrp="1"/>
          </p:cNvGraphicFramePr>
          <p:nvPr>
            <p:ph sz="quarter" idx="13"/>
          </p:nvPr>
        </p:nvGraphicFramePr>
        <p:xfrm>
          <a:off x="685330" y="1299702"/>
          <a:ext cx="7772870" cy="3900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786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4334" y="639756"/>
            <a:ext cx="1080000" cy="947210"/>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470133" y="828962"/>
            <a:ext cx="405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0601" y="2472855"/>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7464" y="4524379"/>
            <a:ext cx="1485000"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st tubes with one test tube in orange with drops">
            <a:extLst>
              <a:ext uri="{FF2B5EF4-FFF2-40B4-BE49-F238E27FC236}">
                <a16:creationId xmlns:a16="http://schemas.microsoft.com/office/drawing/2014/main" id="{3061ACB6-484B-B2B7-181A-60FA40185B23}"/>
              </a:ext>
            </a:extLst>
          </p:cNvPr>
          <p:cNvPicPr>
            <a:picLocks noChangeAspect="1"/>
          </p:cNvPicPr>
          <p:nvPr/>
        </p:nvPicPr>
        <p:blipFill rotWithShape="1">
          <a:blip r:embed="rId3"/>
          <a:srcRect l="9000"/>
          <a:stretch/>
        </p:blipFill>
        <p:spPr>
          <a:xfrm>
            <a:off x="20" y="1"/>
            <a:ext cx="9143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4" name="Rectangle 23">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894784"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C5D7AD-9E87-0F43-79F8-CA05BA9820B7}"/>
              </a:ext>
            </a:extLst>
          </p:cNvPr>
          <p:cNvSpPr txBox="1">
            <a:spLocks noGrp="1"/>
          </p:cNvSpPr>
          <p:nvPr>
            <p:ph type="title"/>
          </p:nvPr>
        </p:nvSpPr>
        <p:spPr>
          <a:xfrm>
            <a:off x="413148" y="549275"/>
            <a:ext cx="2674143" cy="2887174"/>
          </a:xfrm>
          <a:prstGeom prst="rect">
            <a:avLst/>
          </a:prstGeom>
        </p:spPr>
        <p:txBody>
          <a:bodyPr vert="horz" wrap="square" lIns="0" tIns="0" rIns="0" bIns="0" rtlCol="0" anchor="b" anchorCtr="0">
            <a:normAutofit/>
          </a:bodyPr>
          <a:lstStyle/>
          <a:p>
            <a:r>
              <a:rPr lang="en-US" sz="3900" kern="1200" dirty="0">
                <a:solidFill>
                  <a:schemeClr val="tx1"/>
                </a:solidFill>
                <a:latin typeface="+mj-lt"/>
                <a:ea typeface="+mj-ea"/>
                <a:cs typeface="+mj-cs"/>
              </a:rPr>
              <a:t>METHOD AND MATERIALS</a:t>
            </a:r>
          </a:p>
        </p:txBody>
      </p:sp>
      <p:sp>
        <p:nvSpPr>
          <p:cNvPr id="26" name="Rectangle 25">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9144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63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B43D4-0A60-E335-5286-E67307D9361E}"/>
              </a:ext>
            </a:extLst>
          </p:cNvPr>
          <p:cNvSpPr>
            <a:spLocks noGrp="1"/>
          </p:cNvSpPr>
          <p:nvPr>
            <p:ph type="title"/>
          </p:nvPr>
        </p:nvSpPr>
        <p:spPr>
          <a:xfrm>
            <a:off x="413147" y="1520825"/>
            <a:ext cx="3401615" cy="3779838"/>
          </a:xfrm>
        </p:spPr>
        <p:txBody>
          <a:bodyPr anchor="ctr">
            <a:normAutofit/>
          </a:bodyPr>
          <a:lstStyle/>
          <a:p>
            <a:r>
              <a:rPr lang="en-US" sz="5600" dirty="0"/>
              <a:t>Patient Selection</a:t>
            </a:r>
          </a:p>
        </p:txBody>
      </p:sp>
      <p:grpSp>
        <p:nvGrpSpPr>
          <p:cNvPr id="47" name="Group 46">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9712" y="623661"/>
            <a:ext cx="500850" cy="631474"/>
            <a:chOff x="8069541" y="1262702"/>
            <a:chExt cx="667800" cy="631474"/>
          </a:xfrm>
        </p:grpSpPr>
        <p:sp>
          <p:nvSpPr>
            <p:cNvPr id="48" name="Freeform: Shape 47">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Oval 48">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1" name="Oval 50">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788" y="4977175"/>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Shape 52">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2446009" y="5733597"/>
            <a:ext cx="1318791"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5" name="Freeform: Shape 54">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2515022" y="5725768"/>
            <a:ext cx="129648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7" name="Oval 56">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641303" y="5894607"/>
            <a:ext cx="107098" cy="349942"/>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24" name="Content Placeholder 2">
            <a:extLst>
              <a:ext uri="{FF2B5EF4-FFF2-40B4-BE49-F238E27FC236}">
                <a16:creationId xmlns:a16="http://schemas.microsoft.com/office/drawing/2014/main" id="{3E718986-BDCC-20D5-5F72-C2BD21C2A985}"/>
              </a:ext>
            </a:extLst>
          </p:cNvPr>
          <p:cNvGraphicFramePr>
            <a:graphicFrameLocks noGrp="1"/>
          </p:cNvGraphicFramePr>
          <p:nvPr>
            <p:ph idx="1"/>
            <p:extLst>
              <p:ext uri="{D42A27DB-BD31-4B8C-83A1-F6EECF244321}">
                <p14:modId xmlns:p14="http://schemas.microsoft.com/office/powerpoint/2010/main" val="1732902184"/>
              </p:ext>
            </p:extLst>
          </p:nvPr>
        </p:nvGraphicFramePr>
        <p:xfrm>
          <a:off x="3950493" y="549275"/>
          <a:ext cx="4780361"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043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EDBD86-64DA-86D4-2ADE-8839B47EA3B5}"/>
              </a:ext>
            </a:extLst>
          </p:cNvPr>
          <p:cNvSpPr>
            <a:spLocks noGrp="1"/>
          </p:cNvSpPr>
          <p:nvPr>
            <p:ph type="title"/>
          </p:nvPr>
        </p:nvSpPr>
        <p:spPr>
          <a:xfrm>
            <a:off x="413147" y="550800"/>
            <a:ext cx="5481637" cy="986400"/>
          </a:xfrm>
        </p:spPr>
        <p:txBody>
          <a:bodyPr wrap="square" anchor="ctr">
            <a:normAutofit/>
          </a:bodyPr>
          <a:lstStyle/>
          <a:p>
            <a:r>
              <a:rPr lang="en-US" dirty="0"/>
              <a:t>Control Group</a:t>
            </a:r>
          </a:p>
        </p:txBody>
      </p:sp>
      <p:sp>
        <p:nvSpPr>
          <p:cNvPr id="11"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9144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5409C49-62C8-824A-CE85-C9D4BEEBDC00}"/>
              </a:ext>
            </a:extLst>
          </p:cNvPr>
          <p:cNvGraphicFramePr>
            <a:graphicFrameLocks noGrp="1"/>
          </p:cNvGraphicFramePr>
          <p:nvPr>
            <p:ph idx="1"/>
            <p:extLst>
              <p:ext uri="{D42A27DB-BD31-4B8C-83A1-F6EECF244321}">
                <p14:modId xmlns:p14="http://schemas.microsoft.com/office/powerpoint/2010/main" val="4232501874"/>
              </p:ext>
            </p:extLst>
          </p:nvPr>
        </p:nvGraphicFramePr>
        <p:xfrm>
          <a:off x="413147" y="1865671"/>
          <a:ext cx="8317707" cy="4227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2585693"/>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3321</TotalTime>
  <Words>2805</Words>
  <Application>Microsoft Office PowerPoint</Application>
  <PresentationFormat>On-screen Show (4:3)</PresentationFormat>
  <Paragraphs>217</Paragraphs>
  <Slides>23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Gotham-BookItalic</vt:lpstr>
      <vt:lpstr>MinionPro-It</vt:lpstr>
      <vt:lpstr>MinionPro-Regular</vt:lpstr>
      <vt:lpstr>Sitka Heading</vt:lpstr>
      <vt:lpstr>Source Sans Pro</vt:lpstr>
      <vt:lpstr>Wingdings</vt:lpstr>
      <vt:lpstr>3DFloatVTI</vt:lpstr>
      <vt:lpstr>Journal Club 15.1.24</vt:lpstr>
      <vt:lpstr>PowerPoint Presentation</vt:lpstr>
      <vt:lpstr>Chronic kidney disease (CKD)</vt:lpstr>
      <vt:lpstr>PowerPoint Presentation</vt:lpstr>
      <vt:lpstr>Shear wave elastography Emerging usg technique used to measure tissue STIFFNESS</vt:lpstr>
      <vt:lpstr>PowerPoint Presentation</vt:lpstr>
      <vt:lpstr>METHOD AND MATERIALS</vt:lpstr>
      <vt:lpstr>Patient Selection</vt:lpstr>
      <vt:lpstr>Control Group</vt:lpstr>
      <vt:lpstr>CKD Group</vt:lpstr>
      <vt:lpstr>PowerPoint Presentation</vt:lpstr>
      <vt:lpstr>Image Acquisition</vt:lpstr>
      <vt:lpstr>PowerPoint Presentation</vt:lpstr>
      <vt:lpstr>PowerPoint Presentation</vt:lpstr>
      <vt:lpstr>Statistical Analysis</vt:lpstr>
      <vt:lpstr>Result</vt:lpstr>
      <vt:lpstr>PowerPoint Presentation</vt:lpstr>
      <vt:lpstr>PowerPoint Presentation</vt:lpstr>
      <vt:lpstr>Discussion</vt:lpstr>
      <vt:lpstr>PowerPoint Presentation</vt:lpstr>
      <vt:lpstr>PowerPoint Presentation</vt:lpstr>
      <vt:lpstr>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 15.1.24</dc:title>
  <dc:creator>Abu Hanifah Ibrahim</dc:creator>
  <cp:lastModifiedBy>Abu Hanifah Ibrahim</cp:lastModifiedBy>
  <cp:revision>18</cp:revision>
  <dcterms:created xsi:type="dcterms:W3CDTF">2024-01-11T05:17:27Z</dcterms:created>
  <dcterms:modified xsi:type="dcterms:W3CDTF">2024-01-15T00:58:13Z</dcterms:modified>
</cp:coreProperties>
</file>